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64" r:id="rId14"/>
    <p:sldId id="265" r:id="rId15"/>
    <p:sldId id="270" r:id="rId16"/>
    <p:sldId id="273" r:id="rId17"/>
    <p:sldId id="272" r:id="rId18"/>
    <p:sldId id="274" r:id="rId19"/>
    <p:sldId id="271" r:id="rId20"/>
    <p:sldId id="275" r:id="rId21"/>
    <p:sldId id="276" r:id="rId22"/>
    <p:sldId id="277" r:id="rId23"/>
    <p:sldId id="278" r:id="rId24"/>
    <p:sldId id="279" r:id="rId25"/>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pt-BR" smtClean="0"/>
              <a:t>Clique para editar o título mestre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pt-B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3645007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318211CA-CA93-4896-A00A-CD04EABB52D6}" type="datetimeFigureOut">
              <a:rPr lang="pt-BR" smtClean="0"/>
              <a:t>04/12/2024</a:t>
            </a:fld>
            <a:endParaRPr lang="pt-BR"/>
          </a:p>
        </p:txBody>
      </p:sp>
      <p:sp>
        <p:nvSpPr>
          <p:cNvPr id="6" name="Footer Placeholder 5"/>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992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e Legenda">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pt-BR" smtClean="0"/>
              <a:t>Clique para editar o título mestre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442556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ção com Legend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pt-BR" smtClean="0"/>
              <a:t>Clique para editar o título mestre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3946032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ão de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2274883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18211CA-CA93-4896-A00A-CD04EABB52D6}" type="datetimeFigureOut">
              <a:rPr lang="pt-BR" smtClean="0"/>
              <a:t>04/12/2024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2363778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18211CA-CA93-4896-A00A-CD04EABB52D6}" type="datetimeFigureOut">
              <a:rPr lang="pt-BR" smtClean="0"/>
              <a:t>04/12/2024</a:t>
            </a:fld>
            <a:endParaRPr lang="pt-BR"/>
          </a:p>
        </p:txBody>
      </p:sp>
      <p:sp>
        <p:nvSpPr>
          <p:cNvPr id="8" name="Footer Placeholder 7"/>
          <p:cNvSpPr>
            <a:spLocks noGrp="1"/>
          </p:cNvSpPr>
          <p:nvPr>
            <p:ph type="ftr" sz="quarter" idx="11"/>
          </p:nvPr>
        </p:nvSpPr>
        <p:spPr>
          <a:xfrm>
            <a:off x="561111" y="6391838"/>
            <a:ext cx="3644282" cy="304801"/>
          </a:xfrm>
        </p:spPr>
        <p:txBody>
          <a:bodyPr/>
          <a:lstStyle/>
          <a:p>
            <a:endParaRPr lang="pt-BR"/>
          </a:p>
        </p:txBody>
      </p:sp>
      <p:sp>
        <p:nvSpPr>
          <p:cNvPr id="9" name="Slide Number Placeholder 8"/>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2427140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19402715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569826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9847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318211CA-CA93-4896-A00A-CD04EABB52D6}" type="datetimeFigureOut">
              <a:rPr lang="pt-BR" smtClean="0"/>
              <a:t>04/12/2024</a:t>
            </a:fld>
            <a:endParaRPr lang="pt-BR"/>
          </a:p>
        </p:txBody>
      </p:sp>
      <p:sp>
        <p:nvSpPr>
          <p:cNvPr id="5" name="Footer Placeholder 4"/>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1963521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318211CA-CA93-4896-A00A-CD04EABB52D6}" type="datetimeFigureOut">
              <a:rPr lang="pt-BR" smtClean="0"/>
              <a:t>04/12/2024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3310461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318211CA-CA93-4896-A00A-CD04EABB52D6}" type="datetimeFigureOut">
              <a:rPr lang="pt-BR" smtClean="0"/>
              <a:t>04/12/2024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1819293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318211CA-CA93-4896-A00A-CD04EABB52D6}" type="datetimeFigureOut">
              <a:rPr lang="pt-BR" smtClean="0"/>
              <a:t>04/12/2024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4163089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211CA-CA93-4896-A00A-CD04EABB52D6}" type="datetimeFigureOut">
              <a:rPr lang="pt-BR" smtClean="0"/>
              <a:t>04/12/2024</a:t>
            </a:fld>
            <a:endParaRPr lang="pt-BR"/>
          </a:p>
        </p:txBody>
      </p:sp>
      <p:sp>
        <p:nvSpPr>
          <p:cNvPr id="3" name="Footer Placeholder 2"/>
          <p:cNvSpPr>
            <a:spLocks noGrp="1"/>
          </p:cNvSpPr>
          <p:nvPr>
            <p:ph type="ftr" sz="quarter" idx="11"/>
          </p:nvPr>
        </p:nvSpPr>
        <p:spPr/>
        <p:txBody>
          <a:bodyPr/>
          <a:lstStyle/>
          <a:p>
            <a:endParaRPr lang="pt-B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146500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318211CA-CA93-4896-A00A-CD04EABB52D6}" type="datetimeFigureOut">
              <a:rPr lang="pt-BR" smtClean="0"/>
              <a:t>04/12/2024</a:t>
            </a:fld>
            <a:endParaRPr lang="pt-BR"/>
          </a:p>
        </p:txBody>
      </p:sp>
      <p:sp>
        <p:nvSpPr>
          <p:cNvPr id="6" name="Footer Placeholder 5"/>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160569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pt-BR" smtClean="0"/>
              <a:t>Clique no ícone para adicionar uma imagem</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318211CA-CA93-4896-A00A-CD04EABB52D6}" type="datetimeFigureOut">
              <a:rPr lang="pt-BR" smtClean="0"/>
              <a:t>04/12/2024</a:t>
            </a:fld>
            <a:endParaRPr lang="pt-BR"/>
          </a:p>
        </p:txBody>
      </p:sp>
      <p:sp>
        <p:nvSpPr>
          <p:cNvPr id="6" name="Footer Placeholder 5"/>
          <p:cNvSpPr>
            <a:spLocks noGrp="1"/>
          </p:cNvSpPr>
          <p:nvPr>
            <p:ph type="ftr" sz="quarter" idx="11"/>
          </p:nvPr>
        </p:nvSpPr>
        <p:spPr/>
        <p:txBody>
          <a:bodyPr/>
          <a:lstStyle/>
          <a:p>
            <a:endParaRPr lang="pt-B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5C5ED3C-818A-489D-B62C-8D81C95B23D0}" type="slidenum">
              <a:rPr lang="pt-BR" smtClean="0"/>
              <a:t>‹nº›</a:t>
            </a:fld>
            <a:endParaRPr lang="pt-BR"/>
          </a:p>
        </p:txBody>
      </p:sp>
    </p:spTree>
    <p:extLst>
      <p:ext uri="{BB962C8B-B14F-4D97-AF65-F5344CB8AC3E}">
        <p14:creationId xmlns:p14="http://schemas.microsoft.com/office/powerpoint/2010/main" val="60339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18211CA-CA93-4896-A00A-CD04EABB52D6}" type="datetimeFigureOut">
              <a:rPr lang="pt-BR" smtClean="0"/>
              <a:t>04/12/2024</a:t>
            </a:fld>
            <a:endParaRPr lang="pt-B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pt-B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45C5ED3C-818A-489D-B62C-8D81C95B23D0}" type="slidenum">
              <a:rPr lang="pt-BR" smtClean="0"/>
              <a:t>‹nº›</a:t>
            </a:fld>
            <a:endParaRPr lang="pt-BR"/>
          </a:p>
        </p:txBody>
      </p:sp>
    </p:spTree>
    <p:extLst>
      <p:ext uri="{BB962C8B-B14F-4D97-AF65-F5344CB8AC3E}">
        <p14:creationId xmlns:p14="http://schemas.microsoft.com/office/powerpoint/2010/main" val="24594720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spcAft>
                <a:spcPts val="0"/>
              </a:spcAft>
            </a:pPr>
            <a:r>
              <a:rPr lang="pt-BR" sz="2800" b="1" dirty="0">
                <a:latin typeface="Calibri" panose="020F0502020204030204" pitchFamily="34" charset="0"/>
                <a:ea typeface="Calibri" panose="020F0502020204030204" pitchFamily="34" charset="0"/>
                <a:cs typeface="Times New Roman" panose="02020603050405020304" pitchFamily="18" charset="0"/>
              </a:rPr>
              <a:t>AREÓPAGOS DA MODERNIDADE:</a:t>
            </a:r>
            <a:br>
              <a:rPr lang="pt-BR" sz="2800" b="1" dirty="0">
                <a:latin typeface="Calibri" panose="020F0502020204030204" pitchFamily="34" charset="0"/>
                <a:ea typeface="Calibri" panose="020F0502020204030204" pitchFamily="34" charset="0"/>
                <a:cs typeface="Times New Roman" panose="02020603050405020304" pitchFamily="18" charset="0"/>
              </a:rPr>
            </a:br>
            <a:r>
              <a:rPr lang="pt-BR" sz="2800" b="1" dirty="0">
                <a:latin typeface="Calibri" panose="020F0502020204030204" pitchFamily="34" charset="0"/>
                <a:ea typeface="Calibri" panose="020F0502020204030204" pitchFamily="34" charset="0"/>
                <a:cs typeface="Times New Roman" panose="02020603050405020304" pitchFamily="18" charset="0"/>
              </a:rPr>
              <a:t>OS DESAFIOS DA EVANGELIZAÇÃO VIA MEIOS ELETRÔNICOS E DIGITAIS</a:t>
            </a:r>
            <a:r>
              <a:rPr lang="pt-BR" dirty="0">
                <a:latin typeface="Calibri" panose="020F0502020204030204" pitchFamily="34" charset="0"/>
                <a:ea typeface="Calibri" panose="020F0502020204030204" pitchFamily="34" charset="0"/>
                <a:cs typeface="Times New Roman" panose="02020603050405020304" pitchFamily="18" charset="0"/>
              </a:rPr>
              <a:t/>
            </a:r>
            <a:br>
              <a:rPr lang="pt-BR" dirty="0">
                <a:latin typeface="Calibri" panose="020F0502020204030204" pitchFamily="34" charset="0"/>
                <a:ea typeface="Calibri" panose="020F0502020204030204" pitchFamily="34" charset="0"/>
                <a:cs typeface="Times New Roman" panose="02020603050405020304" pitchFamily="18" charset="0"/>
              </a:rPr>
            </a:br>
            <a:endParaRPr lang="pt-BR" dirty="0"/>
          </a:p>
        </p:txBody>
      </p:sp>
      <p:sp>
        <p:nvSpPr>
          <p:cNvPr id="3" name="Subtítulo 2"/>
          <p:cNvSpPr>
            <a:spLocks noGrp="1"/>
          </p:cNvSpPr>
          <p:nvPr>
            <p:ph type="subTitle" idx="1"/>
          </p:nvPr>
        </p:nvSpPr>
        <p:spPr/>
        <p:txBody>
          <a:bodyPr/>
          <a:lstStyle/>
          <a:p>
            <a:pPr algn="r"/>
            <a:r>
              <a:rPr lang="pt-BR" b="1" dirty="0" smtClean="0"/>
              <a:t>04 de dezembro 2024</a:t>
            </a:r>
            <a:endParaRPr lang="pt-BR" b="1" dirty="0"/>
          </a:p>
        </p:txBody>
      </p:sp>
    </p:spTree>
    <p:extLst>
      <p:ext uri="{BB962C8B-B14F-4D97-AF65-F5344CB8AC3E}">
        <p14:creationId xmlns:p14="http://schemas.microsoft.com/office/powerpoint/2010/main" val="4132698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a:t>6</a:t>
            </a:r>
            <a:r>
              <a:rPr lang="pt-BR" sz="2800" b="1" dirty="0" smtClean="0"/>
              <a:t>. A “cultura” da comunicação</a:t>
            </a:r>
            <a:endParaRPr lang="pt-BR" sz="2800" b="1" dirty="0"/>
          </a:p>
        </p:txBody>
      </p:sp>
      <p:sp>
        <p:nvSpPr>
          <p:cNvPr id="3" name="Espaço Reservado para Conteúdo 2"/>
          <p:cNvSpPr>
            <a:spLocks noGrp="1"/>
          </p:cNvSpPr>
          <p:nvPr>
            <p:ph idx="1"/>
          </p:nvPr>
        </p:nvSpPr>
        <p:spPr/>
        <p:txBody>
          <a:bodyPr>
            <a:normAutofit lnSpcReduction="10000"/>
          </a:bodyPr>
          <a:lstStyle/>
          <a:p>
            <a:pPr marL="449580" algn="just"/>
            <a:r>
              <a:rPr lang="pt-BR" sz="2400" dirty="0" smtClean="0">
                <a:latin typeface="Calibri" panose="020F0502020204030204" pitchFamily="34" charset="0"/>
                <a:ea typeface="Calibri" panose="020F0502020204030204" pitchFamily="34" charset="0"/>
                <a:cs typeface="Times New Roman" panose="02020603050405020304" pitchFamily="18" charset="0"/>
              </a:rPr>
              <a:t>“O </a:t>
            </a:r>
            <a:r>
              <a:rPr lang="pt-BR" sz="2400" dirty="0">
                <a:latin typeface="Calibri" panose="020F0502020204030204" pitchFamily="34" charset="0"/>
                <a:ea typeface="Calibri" panose="020F0502020204030204" pitchFamily="34" charset="0"/>
                <a:cs typeface="Times New Roman" panose="02020603050405020304" pitchFamily="18" charset="0"/>
              </a:rPr>
              <a:t>primeiro </a:t>
            </a:r>
            <a:r>
              <a:rPr lang="pt-BR" sz="2400" b="1" dirty="0">
                <a:latin typeface="Calibri" panose="020F0502020204030204" pitchFamily="34" charset="0"/>
                <a:ea typeface="Calibri" panose="020F0502020204030204" pitchFamily="34" charset="0"/>
                <a:cs typeface="Times New Roman" panose="02020603050405020304" pitchFamily="18" charset="0"/>
              </a:rPr>
              <a:t>areópago dos tempos modernos </a:t>
            </a:r>
            <a:r>
              <a:rPr lang="pt-BR" sz="2400" dirty="0">
                <a:latin typeface="Calibri" panose="020F0502020204030204" pitchFamily="34" charset="0"/>
                <a:ea typeface="Calibri" panose="020F0502020204030204" pitchFamily="34" charset="0"/>
                <a:cs typeface="Times New Roman" panose="02020603050405020304" pitchFamily="18" charset="0"/>
              </a:rPr>
              <a:t>é o </a:t>
            </a:r>
            <a:r>
              <a:rPr lang="pt-BR" sz="2400" i="1" dirty="0">
                <a:latin typeface="Calibri" panose="020F0502020204030204" pitchFamily="34" charset="0"/>
                <a:ea typeface="Calibri" panose="020F0502020204030204" pitchFamily="34" charset="0"/>
                <a:cs typeface="Times New Roman" panose="02020603050405020304" pitchFamily="18" charset="0"/>
              </a:rPr>
              <a:t>mundo das comunicações, </a:t>
            </a:r>
            <a:r>
              <a:rPr lang="pt-BR" sz="2400" dirty="0">
                <a:latin typeface="Calibri" panose="020F0502020204030204" pitchFamily="34" charset="0"/>
                <a:ea typeface="Calibri" panose="020F0502020204030204" pitchFamily="34" charset="0"/>
                <a:cs typeface="Times New Roman" panose="02020603050405020304" pitchFamily="18" charset="0"/>
              </a:rPr>
              <a:t>que está a unificar a humanidade, transformando-a — como se costuma dizer — na ‘aldeia global’. </a:t>
            </a:r>
            <a:r>
              <a:rPr lang="pt-BR" sz="2400" dirty="0" smtClean="0">
                <a:latin typeface="Calibri" panose="020F0502020204030204" pitchFamily="34" charset="0"/>
                <a:ea typeface="Calibri" panose="020F0502020204030204" pitchFamily="34" charset="0"/>
                <a:cs typeface="Times New Roman" panose="02020603050405020304" pitchFamily="18" charset="0"/>
              </a:rPr>
              <a:t>... </a:t>
            </a:r>
            <a:r>
              <a:rPr lang="pt-BR" sz="2400" b="1" dirty="0">
                <a:latin typeface="Calibri" panose="020F0502020204030204" pitchFamily="34" charset="0"/>
                <a:ea typeface="Calibri" panose="020F0502020204030204" pitchFamily="34" charset="0"/>
                <a:cs typeface="Times New Roman" panose="02020603050405020304" pitchFamily="18" charset="0"/>
              </a:rPr>
              <a:t>Não é suficiente, portanto, usá-los para difundir a mensagem cristã e o Magistério da Igreja, mas é necessário integrar a mensagem nesta ‘nova cultura’, criada pelas modernas comunicações.</a:t>
            </a:r>
            <a:r>
              <a:rPr lang="pt-BR" sz="2400" dirty="0">
                <a:latin typeface="Calibri" panose="020F0502020204030204" pitchFamily="34" charset="0"/>
                <a:ea typeface="Calibri" panose="020F0502020204030204" pitchFamily="34" charset="0"/>
                <a:cs typeface="Times New Roman" panose="02020603050405020304" pitchFamily="18" charset="0"/>
              </a:rPr>
              <a:t> É um problema complexo, pois esta cultura nasce, menos dos conteúdos do que do próprio fato de existirem novos modos de comunicar com novas linguagens, novas técnicas, novas atitudes </a:t>
            </a:r>
            <a:r>
              <a:rPr lang="pt-BR" sz="2400" dirty="0" smtClean="0">
                <a:latin typeface="Calibri" panose="020F0502020204030204" pitchFamily="34" charset="0"/>
                <a:ea typeface="Calibri" panose="020F0502020204030204" pitchFamily="34" charset="0"/>
                <a:cs typeface="Times New Roman" panose="02020603050405020304" pitchFamily="18" charset="0"/>
              </a:rPr>
              <a:t>psicológicas.” </a:t>
            </a:r>
            <a:r>
              <a:rPr lang="pt-BR" dirty="0">
                <a:latin typeface="Calibri" panose="020F0502020204030204" pitchFamily="34" charset="0"/>
                <a:ea typeface="Calibri" panose="020F0502020204030204" pitchFamily="34" charset="0"/>
                <a:cs typeface="Times New Roman" panose="02020603050405020304" pitchFamily="18" charset="0"/>
              </a:rPr>
              <a:t>(</a:t>
            </a:r>
            <a:r>
              <a:rPr lang="pt-BR" dirty="0" err="1">
                <a:latin typeface="Calibri" panose="020F0502020204030204" pitchFamily="34" charset="0"/>
                <a:ea typeface="Calibri" panose="020F0502020204030204" pitchFamily="34" charset="0"/>
                <a:cs typeface="Times New Roman" panose="02020603050405020304" pitchFamily="18" charset="0"/>
              </a:rPr>
              <a:t>Redemptoris</a:t>
            </a:r>
            <a:r>
              <a:rPr lang="pt-BR" dirty="0">
                <a:latin typeface="Calibri" panose="020F0502020204030204" pitchFamily="34" charset="0"/>
                <a:ea typeface="Calibri" panose="020F0502020204030204" pitchFamily="34" charset="0"/>
                <a:cs typeface="Times New Roman" panose="02020603050405020304" pitchFamily="18" charset="0"/>
              </a:rPr>
              <a:t> Missio, nº 37)</a:t>
            </a:r>
          </a:p>
          <a:p>
            <a:endParaRPr lang="pt-BR" dirty="0"/>
          </a:p>
        </p:txBody>
      </p:sp>
    </p:spTree>
    <p:extLst>
      <p:ext uri="{BB962C8B-B14F-4D97-AF65-F5344CB8AC3E}">
        <p14:creationId xmlns:p14="http://schemas.microsoft.com/office/powerpoint/2010/main" val="696999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6. A “cultura” da comunicação</a:t>
            </a:r>
            <a:endParaRPr lang="pt-BR" sz="2800" b="1" dirty="0"/>
          </a:p>
        </p:txBody>
      </p:sp>
      <p:sp>
        <p:nvSpPr>
          <p:cNvPr id="3" name="Espaço Reservado para Conteúdo 2"/>
          <p:cNvSpPr>
            <a:spLocks noGrp="1"/>
          </p:cNvSpPr>
          <p:nvPr>
            <p:ph idx="1"/>
          </p:nvPr>
        </p:nvSpPr>
        <p:spPr/>
        <p:txBody>
          <a:bodyPr/>
          <a:lstStyle/>
          <a:p>
            <a:pPr marL="449580" algn="just"/>
            <a:r>
              <a:rPr lang="pt-BR" sz="2400" dirty="0">
                <a:latin typeface="Calibri" panose="020F0502020204030204" pitchFamily="34" charset="0"/>
                <a:ea typeface="Calibri" panose="020F0502020204030204" pitchFamily="34" charset="0"/>
                <a:cs typeface="Calibri" panose="020F0502020204030204" pitchFamily="34" charset="0"/>
              </a:rPr>
              <a:t>“Que o Senhor vos torne apaixonados anunciadores da Boa Nova na </a:t>
            </a:r>
            <a:r>
              <a:rPr lang="pt-BR" sz="2400" b="1" dirty="0">
                <a:latin typeface="Calibri" panose="020F0502020204030204" pitchFamily="34" charset="0"/>
                <a:ea typeface="Calibri" panose="020F0502020204030204" pitchFamily="34" charset="0"/>
                <a:cs typeface="Calibri" panose="020F0502020204030204" pitchFamily="34" charset="0"/>
              </a:rPr>
              <a:t>“ágora” moderna</a:t>
            </a:r>
            <a:r>
              <a:rPr lang="pt-BR" sz="2400" dirty="0">
                <a:latin typeface="Calibri" panose="020F0502020204030204" pitchFamily="34" charset="0"/>
                <a:ea typeface="Calibri" panose="020F0502020204030204" pitchFamily="34" charset="0"/>
                <a:cs typeface="Calibri" panose="020F0502020204030204" pitchFamily="34" charset="0"/>
              </a:rPr>
              <a:t> criada pelos meios atuais de comunicação.” </a:t>
            </a:r>
            <a:r>
              <a:rPr lang="pt-BR" dirty="0">
                <a:latin typeface="Calibri" panose="020F0502020204030204" pitchFamily="34" charset="0"/>
                <a:ea typeface="Calibri" panose="020F0502020204030204" pitchFamily="34" charset="0"/>
                <a:cs typeface="Calibri" panose="020F0502020204030204" pitchFamily="34" charset="0"/>
              </a:rPr>
              <a:t>(DMCS 2010)</a:t>
            </a:r>
            <a:endParaRPr lang="pt-BR" dirty="0">
              <a:latin typeface="Calibri" panose="020F0502020204030204" pitchFamily="34" charset="0"/>
              <a:ea typeface="Calibri" panose="020F0502020204030204" pitchFamily="34" charset="0"/>
              <a:cs typeface="Times New Roman" panose="02020603050405020304" pitchFamily="18" charset="0"/>
            </a:endParaRPr>
          </a:p>
          <a:p>
            <a:pPr marL="449580" algn="just"/>
            <a:r>
              <a:rPr lang="pt-BR" sz="2400" dirty="0">
                <a:latin typeface="Calibri" panose="020F0502020204030204" pitchFamily="34" charset="0"/>
                <a:ea typeface="Calibri" panose="020F0502020204030204" pitchFamily="34" charset="0"/>
                <a:cs typeface="Calibri" panose="020F0502020204030204" pitchFamily="34" charset="0"/>
              </a:rPr>
              <a:t>- “... quero deter-me a considerar o desenvolvimento das redes sociais digitais que estão a contribuir para a aparição duma </a:t>
            </a:r>
            <a:r>
              <a:rPr lang="pt-BR" sz="2400" b="1" dirty="0">
                <a:latin typeface="Calibri" panose="020F0502020204030204" pitchFamily="34" charset="0"/>
                <a:ea typeface="Calibri" panose="020F0502020204030204" pitchFamily="34" charset="0"/>
                <a:cs typeface="Calibri" panose="020F0502020204030204" pitchFamily="34" charset="0"/>
              </a:rPr>
              <a:t>nova ágora</a:t>
            </a:r>
            <a:r>
              <a:rPr lang="pt-BR" sz="2400" dirty="0">
                <a:latin typeface="Calibri" panose="020F0502020204030204" pitchFamily="34" charset="0"/>
                <a:ea typeface="Calibri" panose="020F0502020204030204" pitchFamily="34" charset="0"/>
                <a:cs typeface="Calibri" panose="020F0502020204030204" pitchFamily="34" charset="0"/>
              </a:rPr>
              <a:t>, duma </a:t>
            </a:r>
            <a:r>
              <a:rPr lang="pt-BR" sz="2400" b="1" dirty="0">
                <a:latin typeface="Calibri" panose="020F0502020204030204" pitchFamily="34" charset="0"/>
                <a:ea typeface="Calibri" panose="020F0502020204030204" pitchFamily="34" charset="0"/>
                <a:cs typeface="Calibri" panose="020F0502020204030204" pitchFamily="34" charset="0"/>
              </a:rPr>
              <a:t>praça pública e aberta </a:t>
            </a:r>
            <a:r>
              <a:rPr lang="pt-BR" sz="2400" dirty="0">
                <a:latin typeface="Calibri" panose="020F0502020204030204" pitchFamily="34" charset="0"/>
                <a:ea typeface="Calibri" panose="020F0502020204030204" pitchFamily="34" charset="0"/>
                <a:cs typeface="Calibri" panose="020F0502020204030204" pitchFamily="34" charset="0"/>
              </a:rPr>
              <a:t>onde as pessoas partilham ideias, informações, opiniões e podem ainda ganhar vida novas relações e formas de comunidade.” </a:t>
            </a:r>
            <a:r>
              <a:rPr lang="pt-BR" dirty="0">
                <a:latin typeface="Calibri" panose="020F0502020204030204" pitchFamily="34" charset="0"/>
                <a:ea typeface="Calibri" panose="020F0502020204030204" pitchFamily="34" charset="0"/>
                <a:cs typeface="Calibri" panose="020F0502020204030204" pitchFamily="34" charset="0"/>
              </a:rPr>
              <a:t>(DMCS 2013) </a:t>
            </a:r>
            <a:endParaRPr lang="pt-BR"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172684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7. </a:t>
            </a:r>
            <a:r>
              <a:rPr lang="pt-BR" sz="2800" b="1" dirty="0" smtClean="0"/>
              <a:t>AS LINGUAGENS</a:t>
            </a:r>
            <a:endParaRPr lang="pt-BR" sz="2800" b="1" dirty="0"/>
          </a:p>
        </p:txBody>
      </p:sp>
      <p:sp>
        <p:nvSpPr>
          <p:cNvPr id="3" name="Espaço Reservado para Conteúdo 2"/>
          <p:cNvSpPr>
            <a:spLocks noGrp="1"/>
          </p:cNvSpPr>
          <p:nvPr>
            <p:ph idx="1"/>
          </p:nvPr>
        </p:nvSpPr>
        <p:spPr/>
        <p:txBody>
          <a:bodyPr/>
          <a:lstStyle/>
          <a:p>
            <a:pPr algn="just"/>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 </a:t>
            </a:r>
            <a:r>
              <a:rPr lang="pt-BR" sz="2400" dirty="0">
                <a:latin typeface="Calibri" panose="020F0502020204030204" pitchFamily="34" charset="0"/>
                <a:ea typeface="Calibri" panose="020F0502020204030204" pitchFamily="34" charset="0"/>
                <a:cs typeface="Times New Roman" panose="02020603050405020304" pitchFamily="18" charset="0"/>
              </a:rPr>
              <a:t>a apresentação dos programas religiosos tem que se configurar com as características próprias do meio usado: a "linguagem" na rádio ou na televisão não pode ser um decalque da "linguagem" dos púlpitos. Seria também lamentável, se o nível dos programas de índole religiosa fosse inferior ao dos restantes programas.” </a:t>
            </a:r>
            <a:r>
              <a:rPr lang="pt-BR" sz="2000" dirty="0">
                <a:latin typeface="Calibri" panose="020F0502020204030204" pitchFamily="34" charset="0"/>
                <a:ea typeface="Calibri" panose="020F0502020204030204" pitchFamily="34" charset="0"/>
                <a:cs typeface="Times New Roman" panose="02020603050405020304" pitchFamily="18" charset="0"/>
              </a:rPr>
              <a:t>(Instrução Pastoral </a:t>
            </a:r>
            <a:r>
              <a:rPr lang="pt-BR" sz="2000" dirty="0" err="1">
                <a:latin typeface="Calibri" panose="020F0502020204030204" pitchFamily="34" charset="0"/>
                <a:ea typeface="Calibri" panose="020F0502020204030204" pitchFamily="34" charset="0"/>
                <a:cs typeface="Times New Roman" panose="02020603050405020304" pitchFamily="18" charset="0"/>
              </a:rPr>
              <a:t>Communio</a:t>
            </a:r>
            <a:r>
              <a:rPr lang="pt-BR" sz="2000" dirty="0">
                <a:latin typeface="Calibri" panose="020F0502020204030204" pitchFamily="34" charset="0"/>
                <a:ea typeface="Calibri" panose="020F0502020204030204" pitchFamily="34" charset="0"/>
                <a:cs typeface="Times New Roman" panose="02020603050405020304" pitchFamily="18" charset="0"/>
              </a:rPr>
              <a:t> et </a:t>
            </a:r>
            <a:r>
              <a:rPr lang="pt-BR" sz="2000" dirty="0" err="1">
                <a:latin typeface="Calibri" panose="020F0502020204030204" pitchFamily="34" charset="0"/>
                <a:ea typeface="Calibri" panose="020F0502020204030204" pitchFamily="34" charset="0"/>
                <a:cs typeface="Times New Roman" panose="02020603050405020304" pitchFamily="18" charset="0"/>
              </a:rPr>
              <a:t>Progressio</a:t>
            </a:r>
            <a:r>
              <a:rPr lang="pt-BR" sz="2000" dirty="0">
                <a:latin typeface="Calibri" panose="020F0502020204030204" pitchFamily="34" charset="0"/>
                <a:ea typeface="Calibri" panose="020F0502020204030204" pitchFamily="34" charset="0"/>
                <a:cs typeface="Times New Roman" panose="02020603050405020304" pitchFamily="18" charset="0"/>
              </a:rPr>
              <a:t>, 23.05.1971, nº 128)</a:t>
            </a:r>
          </a:p>
          <a:p>
            <a:endParaRPr lang="pt-BR" dirty="0"/>
          </a:p>
        </p:txBody>
      </p:sp>
    </p:spTree>
    <p:extLst>
      <p:ext uri="{BB962C8B-B14F-4D97-AF65-F5344CB8AC3E}">
        <p14:creationId xmlns:p14="http://schemas.microsoft.com/office/powerpoint/2010/main" val="2656136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7. </a:t>
            </a:r>
            <a:r>
              <a:rPr lang="pt-BR" sz="2800" b="1" dirty="0" smtClean="0"/>
              <a:t>AS LINGUAGENS</a:t>
            </a:r>
            <a:endParaRPr lang="pt-BR" sz="2800" b="1" dirty="0"/>
          </a:p>
        </p:txBody>
      </p:sp>
      <p:sp>
        <p:nvSpPr>
          <p:cNvPr id="3" name="Espaço Reservado para Conteúdo 2"/>
          <p:cNvSpPr>
            <a:spLocks noGrp="1"/>
          </p:cNvSpPr>
          <p:nvPr>
            <p:ph idx="1"/>
          </p:nvPr>
        </p:nvSpPr>
        <p:spPr/>
        <p:txBody>
          <a:bodyPr>
            <a:normAutofit lnSpcReduction="10000"/>
          </a:bodyPr>
          <a:lstStyle/>
          <a:p>
            <a:pPr algn="just"/>
            <a:r>
              <a:rPr lang="pt-BR" sz="2400" dirty="0">
                <a:latin typeface="Calibri" panose="020F0502020204030204" pitchFamily="34" charset="0"/>
                <a:ea typeface="Calibri" panose="020F0502020204030204" pitchFamily="34" charset="0"/>
                <a:cs typeface="Times New Roman" panose="02020603050405020304" pitchFamily="18" charset="0"/>
              </a:rPr>
              <a:t>“Para a enculturação do Evangelho no mundo das comunicações e cultura midiática digital, é necessário </a:t>
            </a:r>
            <a:r>
              <a:rPr lang="pt-BR" sz="2400" b="1" dirty="0">
                <a:latin typeface="Calibri" panose="020F0502020204030204" pitchFamily="34" charset="0"/>
                <a:ea typeface="Calibri" panose="020F0502020204030204" pitchFamily="34" charset="0"/>
                <a:cs typeface="Times New Roman" panose="02020603050405020304" pitchFamily="18" charset="0"/>
              </a:rPr>
              <a:t>superar a visão instrumentalista</a:t>
            </a:r>
            <a:r>
              <a:rPr lang="pt-BR" sz="2400" dirty="0">
                <a:latin typeface="Calibri" panose="020F0502020204030204" pitchFamily="34" charset="0"/>
                <a:ea typeface="Calibri" panose="020F0502020204030204" pitchFamily="34" charset="0"/>
                <a:cs typeface="Times New Roman" panose="02020603050405020304" pitchFamily="18" charset="0"/>
              </a:rPr>
              <a:t>. Não basta possuir os meios de comunicação tradicionais, mídias digitais e dominar suas técnicas. Isso é necessário, mas não somente. É preciso adotar uma atitude profética no mundo das comunicações, mediante escolhas, produções de conteúdo em perspectiva crítica, atitudes, ângulos de análise da conjuntura que verdadeiramente expressem os valores do Evangelho, promovam o ser humano em sua integralidade e estimulem a unidade e a paz.” </a:t>
            </a:r>
            <a:r>
              <a:rPr lang="pt-BR" sz="2200" dirty="0">
                <a:latin typeface="Calibri" panose="020F0502020204030204" pitchFamily="34" charset="0"/>
                <a:ea typeface="Calibri" panose="020F0502020204030204" pitchFamily="34" charset="0"/>
                <a:cs typeface="Times New Roman" panose="02020603050405020304" pitchFamily="18" charset="0"/>
              </a:rPr>
              <a:t>(</a:t>
            </a:r>
            <a:r>
              <a:rPr lang="pt-BR" sz="2200" dirty="0" smtClean="0">
                <a:latin typeface="Calibri" panose="020F0502020204030204" pitchFamily="34" charset="0"/>
                <a:ea typeface="Calibri" panose="020F0502020204030204" pitchFamily="34" charset="0"/>
                <a:cs typeface="Times New Roman" panose="02020603050405020304" pitchFamily="18" charset="0"/>
              </a:rPr>
              <a:t>DC, </a:t>
            </a:r>
            <a:r>
              <a:rPr lang="pt-BR" sz="2200" dirty="0">
                <a:latin typeface="Calibri" panose="020F0502020204030204" pitchFamily="34" charset="0"/>
                <a:ea typeface="Calibri" panose="020F0502020204030204" pitchFamily="34" charset="0"/>
                <a:cs typeface="Times New Roman" panose="02020603050405020304" pitchFamily="18" charset="0"/>
              </a:rPr>
              <a:t>nº 22)</a:t>
            </a:r>
          </a:p>
          <a:p>
            <a:endParaRPr lang="pt-BR" dirty="0"/>
          </a:p>
        </p:txBody>
      </p:sp>
    </p:spTree>
    <p:extLst>
      <p:ext uri="{BB962C8B-B14F-4D97-AF65-F5344CB8AC3E}">
        <p14:creationId xmlns:p14="http://schemas.microsoft.com/office/powerpoint/2010/main" val="3521334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7. </a:t>
            </a:r>
            <a:r>
              <a:rPr lang="pt-BR" sz="2800" b="1" dirty="0" smtClean="0"/>
              <a:t>AS LINGUAGENS</a:t>
            </a:r>
            <a:endParaRPr lang="pt-BR" sz="2800" b="1" dirty="0"/>
          </a:p>
        </p:txBody>
      </p:sp>
      <p:sp>
        <p:nvSpPr>
          <p:cNvPr id="3" name="Espaço Reservado para Conteúdo 2"/>
          <p:cNvSpPr>
            <a:spLocks noGrp="1"/>
          </p:cNvSpPr>
          <p:nvPr>
            <p:ph idx="1"/>
          </p:nvPr>
        </p:nvSpPr>
        <p:spPr/>
        <p:txBody>
          <a:bodyPr>
            <a:normAutofit/>
          </a:bodyPr>
          <a:lstStyle/>
          <a:p>
            <a:pPr algn="ctr"/>
            <a:r>
              <a:rPr lang="pt-BR" sz="2400" b="1" dirty="0">
                <a:latin typeface="Calibri" panose="020F0502020204030204" pitchFamily="34" charset="0"/>
                <a:ea typeface="Calibri" panose="020F0502020204030204" pitchFamily="34" charset="0"/>
                <a:cs typeface="Times New Roman" panose="02020603050405020304" pitchFamily="18" charset="0"/>
              </a:rPr>
              <a:t>“... não tenhais medo de participar, </a:t>
            </a:r>
            <a:endParaRPr lang="pt-BR" sz="24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t-BR" sz="2400" b="1" dirty="0" smtClean="0">
                <a:latin typeface="Calibri" panose="020F0502020204030204" pitchFamily="34" charset="0"/>
                <a:ea typeface="Calibri" panose="020F0502020204030204" pitchFamily="34" charset="0"/>
                <a:cs typeface="Times New Roman" panose="02020603050405020304" pitchFamily="18" charset="0"/>
              </a:rPr>
              <a:t>de </a:t>
            </a:r>
            <a:r>
              <a:rPr lang="pt-BR" sz="2400" b="1" dirty="0">
                <a:latin typeface="Calibri" panose="020F0502020204030204" pitchFamily="34" charset="0"/>
                <a:ea typeface="Calibri" panose="020F0502020204030204" pitchFamily="34" charset="0"/>
                <a:cs typeface="Times New Roman" panose="02020603050405020304" pitchFamily="18" charset="0"/>
              </a:rPr>
              <a:t>mudar, </a:t>
            </a:r>
            <a:endParaRPr lang="pt-BR" sz="24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t-BR" sz="2400" b="1" dirty="0" smtClean="0">
                <a:latin typeface="Calibri" panose="020F0502020204030204" pitchFamily="34" charset="0"/>
                <a:ea typeface="Calibri" panose="020F0502020204030204" pitchFamily="34" charset="0"/>
                <a:cs typeface="Times New Roman" panose="02020603050405020304" pitchFamily="18" charset="0"/>
              </a:rPr>
              <a:t>de </a:t>
            </a:r>
            <a:r>
              <a:rPr lang="pt-BR" sz="2400" b="1" dirty="0">
                <a:latin typeface="Calibri" panose="020F0502020204030204" pitchFamily="34" charset="0"/>
                <a:ea typeface="Calibri" panose="020F0502020204030204" pitchFamily="34" charset="0"/>
                <a:cs typeface="Times New Roman" panose="02020603050405020304" pitchFamily="18" charset="0"/>
              </a:rPr>
              <a:t>aprender novas linguagens, </a:t>
            </a:r>
            <a:endParaRPr lang="pt-BR" sz="24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t-BR" sz="2400" b="1" dirty="0" smtClean="0">
                <a:latin typeface="Calibri" panose="020F0502020204030204" pitchFamily="34" charset="0"/>
                <a:ea typeface="Calibri" panose="020F0502020204030204" pitchFamily="34" charset="0"/>
                <a:cs typeface="Times New Roman" panose="02020603050405020304" pitchFamily="18" charset="0"/>
              </a:rPr>
              <a:t>de </a:t>
            </a:r>
            <a:r>
              <a:rPr lang="pt-BR" sz="2400" b="1" dirty="0">
                <a:latin typeface="Calibri" panose="020F0502020204030204" pitchFamily="34" charset="0"/>
                <a:ea typeface="Calibri" panose="020F0502020204030204" pitchFamily="34" charset="0"/>
                <a:cs typeface="Times New Roman" panose="02020603050405020304" pitchFamily="18" charset="0"/>
              </a:rPr>
              <a:t>percorrer novos caminhos, </a:t>
            </a:r>
            <a:endParaRPr lang="pt-BR" sz="2400" b="1"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t-BR" sz="2400" b="1" dirty="0" smtClean="0">
                <a:latin typeface="Calibri" panose="020F0502020204030204" pitchFamily="34" charset="0"/>
                <a:ea typeface="Calibri" panose="020F0502020204030204" pitchFamily="34" charset="0"/>
                <a:cs typeface="Times New Roman" panose="02020603050405020304" pitchFamily="18" charset="0"/>
              </a:rPr>
              <a:t>de </a:t>
            </a:r>
            <a:r>
              <a:rPr lang="pt-BR" sz="2400" b="1" dirty="0">
                <a:latin typeface="Calibri" panose="020F0502020204030204" pitchFamily="34" charset="0"/>
                <a:ea typeface="Calibri" panose="020F0502020204030204" pitchFamily="34" charset="0"/>
                <a:cs typeface="Times New Roman" panose="02020603050405020304" pitchFamily="18" charset="0"/>
              </a:rPr>
              <a:t>habitar o ambiente digital</a:t>
            </a:r>
            <a:r>
              <a:rPr lang="pt-BR" sz="2400" b="1" dirty="0" smtClean="0">
                <a:latin typeface="Calibri" panose="020F0502020204030204" pitchFamily="34" charset="0"/>
                <a:ea typeface="Calibri" panose="020F0502020204030204" pitchFamily="34" charset="0"/>
                <a:cs typeface="Times New Roman" panose="02020603050405020304" pitchFamily="18" charset="0"/>
              </a:rPr>
              <a:t>.” </a:t>
            </a:r>
            <a:endParaRPr lang="pt-BR" sz="2400" b="1" dirty="0" smtClean="0">
              <a:latin typeface="Calibri" panose="020F0502020204030204" pitchFamily="34" charset="0"/>
              <a:ea typeface="Calibri" panose="020F0502020204030204" pitchFamily="34" charset="0"/>
              <a:cs typeface="Times New Roman" panose="02020603050405020304" pitchFamily="18" charset="0"/>
            </a:endParaRPr>
          </a:p>
          <a:p>
            <a:pPr algn="ctr"/>
            <a:r>
              <a:rPr lang="pt-BR" sz="2000" dirty="0">
                <a:latin typeface="Calibri" panose="020F0502020204030204" pitchFamily="34" charset="0"/>
                <a:ea typeface="Calibri" panose="020F0502020204030204" pitchFamily="34" charset="0"/>
                <a:cs typeface="Times New Roman" panose="02020603050405020304" pitchFamily="18" charset="0"/>
              </a:rPr>
              <a:t>(Papa Francisco, Plenária do </a:t>
            </a:r>
            <a:r>
              <a:rPr lang="pt-BR" sz="2000" dirty="0" err="1">
                <a:latin typeface="Calibri" panose="020F0502020204030204" pitchFamily="34" charset="0"/>
                <a:ea typeface="Calibri" panose="020F0502020204030204" pitchFamily="34" charset="0"/>
                <a:cs typeface="Times New Roman" panose="02020603050405020304" pitchFamily="18" charset="0"/>
              </a:rPr>
              <a:t>Dicastério</a:t>
            </a:r>
            <a:r>
              <a:rPr lang="pt-BR" sz="2000" dirty="0">
                <a:latin typeface="Calibri" panose="020F0502020204030204" pitchFamily="34" charset="0"/>
                <a:ea typeface="Calibri" panose="020F0502020204030204" pitchFamily="34" charset="0"/>
                <a:cs typeface="Times New Roman" panose="02020603050405020304" pitchFamily="18" charset="0"/>
              </a:rPr>
              <a:t> para a Comunicação, 31.10.2024)</a:t>
            </a:r>
          </a:p>
          <a:p>
            <a:pPr marL="0" indent="0" algn="ctr">
              <a:buNone/>
            </a:pPr>
            <a:endParaRPr lang="pt-BR" sz="2400" dirty="0"/>
          </a:p>
        </p:txBody>
      </p:sp>
    </p:spTree>
    <p:extLst>
      <p:ext uri="{BB962C8B-B14F-4D97-AF65-F5344CB8AC3E}">
        <p14:creationId xmlns:p14="http://schemas.microsoft.com/office/powerpoint/2010/main" val="3744609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8. HABITAR O AMBIENTE DIGITAL </a:t>
            </a:r>
            <a:endParaRPr lang="pt-BR" sz="2800" b="1" dirty="0"/>
          </a:p>
        </p:txBody>
      </p:sp>
      <p:sp>
        <p:nvSpPr>
          <p:cNvPr id="3" name="Espaço Reservado para Conteúdo 2"/>
          <p:cNvSpPr>
            <a:spLocks noGrp="1"/>
          </p:cNvSpPr>
          <p:nvPr>
            <p:ph idx="1"/>
          </p:nvPr>
        </p:nvSpPr>
        <p:spPr/>
        <p:txBody>
          <a:bodyPr>
            <a:normAutofit/>
          </a:bodyPr>
          <a:lstStyle/>
          <a:p>
            <a:pPr algn="just"/>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“A </a:t>
            </a:r>
            <a:r>
              <a:rPr lang="pt-BR" sz="2400" dirty="0">
                <a:latin typeface="Calibri" panose="020F0502020204030204" pitchFamily="34" charset="0"/>
                <a:ea typeface="Calibri" panose="020F0502020204030204" pitchFamily="34" charset="0"/>
                <a:cs typeface="Times New Roman" panose="02020603050405020304" pitchFamily="18" charset="0"/>
              </a:rPr>
              <a:t>Internet “está a contribuir para promover transformações revolucionárias no comércio, na educação, na política, no jornalismo e nas relações transnacionais e interculturais — mudanças estas que se manifestam não só no modo de os indivíduos se comunicarem entre si, mas na forma de as pessoas compreenderem a sua própria vida.” </a:t>
            </a:r>
            <a:r>
              <a:rPr lang="pt-BR" sz="2000" dirty="0">
                <a:latin typeface="Calibri" panose="020F0502020204030204" pitchFamily="34" charset="0"/>
                <a:ea typeface="Calibri" panose="020F0502020204030204" pitchFamily="34" charset="0"/>
                <a:cs typeface="Times New Roman" panose="02020603050405020304" pitchFamily="18" charset="0"/>
              </a:rPr>
              <a:t>(Pontifício Conselho, Igreja e Internet, nº 2, 22.02.2002)</a:t>
            </a:r>
          </a:p>
          <a:p>
            <a:endParaRPr lang="pt-BR" dirty="0"/>
          </a:p>
        </p:txBody>
      </p:sp>
    </p:spTree>
    <p:extLst>
      <p:ext uri="{BB962C8B-B14F-4D97-AF65-F5344CB8AC3E}">
        <p14:creationId xmlns:p14="http://schemas.microsoft.com/office/powerpoint/2010/main" val="3867899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8. HABITAR O AMBIENTE DIGITAL</a:t>
            </a:r>
            <a:endParaRPr lang="pt-BR" sz="2800" b="1" dirty="0"/>
          </a:p>
        </p:txBody>
      </p:sp>
      <p:sp>
        <p:nvSpPr>
          <p:cNvPr id="3" name="Espaço Reservado para Conteúdo 2"/>
          <p:cNvSpPr>
            <a:spLocks noGrp="1"/>
          </p:cNvSpPr>
          <p:nvPr>
            <p:ph idx="1"/>
          </p:nvPr>
        </p:nvSpPr>
        <p:spPr/>
        <p:txBody>
          <a:bodyPr>
            <a:noAutofit/>
          </a:bodyPr>
          <a:lstStyle/>
          <a:p>
            <a:pPr algn="just"/>
            <a:r>
              <a:rPr lang="pt-BR" sz="2000" dirty="0">
                <a:latin typeface="Calibri" panose="020F0502020204030204" pitchFamily="34" charset="0"/>
                <a:ea typeface="Calibri" panose="020F0502020204030204" pitchFamily="34" charset="0"/>
                <a:cs typeface="Times New Roman" panose="02020603050405020304" pitchFamily="18" charset="0"/>
              </a:rPr>
              <a:t>“...</a:t>
            </a:r>
            <a:r>
              <a:rPr lang="pt-BR" sz="2000" b="1" dirty="0">
                <a:latin typeface="Calibri" panose="020F0502020204030204" pitchFamily="34" charset="0"/>
                <a:ea typeface="Calibri" panose="020F0502020204030204" pitchFamily="34" charset="0"/>
                <a:cs typeface="Times New Roman" panose="02020603050405020304" pitchFamily="18" charset="0"/>
              </a:rPr>
              <a:t>paralelamente com </a:t>
            </a:r>
            <a:r>
              <a:rPr lang="pt-BR" sz="2000" b="1" dirty="0" smtClean="0">
                <a:latin typeface="Calibri" panose="020F0502020204030204" pitchFamily="34" charset="0"/>
                <a:ea typeface="Calibri" panose="020F0502020204030204" pitchFamily="34" charset="0"/>
                <a:cs typeface="Times New Roman" panose="02020603050405020304" pitchFamily="18" charset="0"/>
              </a:rPr>
              <a:t>a Internet </a:t>
            </a:r>
            <a:r>
              <a:rPr lang="pt-BR" sz="2000" b="1" dirty="0">
                <a:latin typeface="Calibri" panose="020F0502020204030204" pitchFamily="34" charset="0"/>
                <a:ea typeface="Calibri" panose="020F0502020204030204" pitchFamily="34" charset="0"/>
                <a:cs typeface="Times New Roman" panose="02020603050405020304" pitchFamily="18" charset="0"/>
              </a:rPr>
              <a:t>devem ser usados outros novos </a:t>
            </a:r>
            <a:r>
              <a:rPr lang="pt-BR" sz="2000" b="1" dirty="0" err="1">
                <a:latin typeface="Calibri" panose="020F0502020204030204" pitchFamily="34" charset="0"/>
                <a:ea typeface="Calibri" panose="020F0502020204030204" pitchFamily="34" charset="0"/>
                <a:cs typeface="Times New Roman" panose="02020603050405020304" pitchFamily="18" charset="0"/>
              </a:rPr>
              <a:t>mass</a:t>
            </a:r>
            <a:r>
              <a:rPr lang="pt-BR" sz="2000" b="1" dirty="0">
                <a:latin typeface="Calibri" panose="020F0502020204030204" pitchFamily="34" charset="0"/>
                <a:ea typeface="Calibri" panose="020F0502020204030204" pitchFamily="34" charset="0"/>
                <a:cs typeface="Times New Roman" panose="02020603050405020304" pitchFamily="18" charset="0"/>
              </a:rPr>
              <a:t> media</a:t>
            </a:r>
            <a:r>
              <a:rPr lang="pt-BR" sz="2000" dirty="0">
                <a:latin typeface="Calibri" panose="020F0502020204030204" pitchFamily="34" charset="0"/>
                <a:ea typeface="Calibri" panose="020F0502020204030204" pitchFamily="34" charset="0"/>
                <a:cs typeface="Times New Roman" panose="02020603050405020304" pitchFamily="18" charset="0"/>
              </a:rPr>
              <a:t> e verificadas todas as possíveis valorizações de instrumentos tradicionais. </a:t>
            </a:r>
            <a:r>
              <a:rPr lang="pt-BR" sz="2000" b="1" dirty="0">
                <a:latin typeface="Calibri" panose="020F0502020204030204" pitchFamily="34" charset="0"/>
                <a:ea typeface="Calibri" panose="020F0502020204030204" pitchFamily="34" charset="0"/>
                <a:cs typeface="Times New Roman" panose="02020603050405020304" pitchFamily="18" charset="0"/>
              </a:rPr>
              <a:t>Quotidianos e jornais, publicações de todos os tipos, televisão e rádio católicas permanecem muito úteis num programa completo da comunicação eclesial</a:t>
            </a:r>
            <a:r>
              <a:rPr lang="pt-BR" sz="2000" dirty="0">
                <a:latin typeface="Calibri" panose="020F0502020204030204" pitchFamily="34" charset="0"/>
                <a:ea typeface="Calibri" panose="020F0502020204030204" pitchFamily="34" charset="0"/>
                <a:cs typeface="Times New Roman" panose="02020603050405020304" pitchFamily="18" charset="0"/>
              </a:rPr>
              <a:t>.” </a:t>
            </a:r>
            <a:r>
              <a:rPr lang="pt-BR" sz="1600" dirty="0">
                <a:latin typeface="Calibri" panose="020F0502020204030204" pitchFamily="34" charset="0"/>
                <a:ea typeface="Calibri" panose="020F0502020204030204" pitchFamily="34" charset="0"/>
                <a:cs typeface="Times New Roman" panose="02020603050405020304" pitchFamily="18" charset="0"/>
              </a:rPr>
              <a:t>(Carta Apostólica, Rápido Desenvolvimento, 24.01.2005, nº 9)</a:t>
            </a:r>
          </a:p>
          <a:p>
            <a:pPr algn="just"/>
            <a:r>
              <a:rPr lang="pt-BR" sz="2000" dirty="0">
                <a:latin typeface="Calibri" panose="020F0502020204030204" pitchFamily="34" charset="0"/>
                <a:ea typeface="Calibri" panose="020F0502020204030204" pitchFamily="34" charset="0"/>
                <a:cs typeface="Times New Roman" panose="02020603050405020304" pitchFamily="18" charset="0"/>
              </a:rPr>
              <a:t>A disseminação da cultura digital, particularmente evidente entre os jovens, também está mudando profundamente a percepção do espaço e do tempo, influenciando as atividades diárias, as comunicações e os relacionamentos interpessoais, inclusive a fé. </a:t>
            </a:r>
            <a:r>
              <a:rPr lang="pt-BR" sz="2000" dirty="0" smtClean="0">
                <a:latin typeface="Calibri" panose="020F0502020204030204" pitchFamily="34" charset="0"/>
                <a:ea typeface="Calibri" panose="020F0502020204030204" pitchFamily="34" charset="0"/>
                <a:cs typeface="Times New Roman" panose="02020603050405020304" pitchFamily="18" charset="0"/>
              </a:rPr>
              <a:t>... </a:t>
            </a:r>
            <a:r>
              <a:rPr lang="pt-BR" sz="2000" b="1" dirty="0" smtClean="0">
                <a:latin typeface="Calibri" panose="020F0502020204030204" pitchFamily="34" charset="0"/>
                <a:ea typeface="Calibri" panose="020F0502020204030204" pitchFamily="34" charset="0"/>
                <a:cs typeface="Times New Roman" panose="02020603050405020304" pitchFamily="18" charset="0"/>
              </a:rPr>
              <a:t>A </a:t>
            </a:r>
            <a:r>
              <a:rPr lang="pt-BR" sz="2000" b="1" dirty="0">
                <a:latin typeface="Calibri" panose="020F0502020204030204" pitchFamily="34" charset="0"/>
                <a:ea typeface="Calibri" panose="020F0502020204030204" pitchFamily="34" charset="0"/>
                <a:cs typeface="Times New Roman" panose="02020603050405020304" pitchFamily="18" charset="0"/>
              </a:rPr>
              <a:t>rede de conexões oferece novas oportunidades para viver melhor a dimensão sinodal da </a:t>
            </a:r>
            <a:r>
              <a:rPr lang="pt-BR" sz="2000" b="1" dirty="0" smtClean="0">
                <a:latin typeface="Calibri" panose="020F0502020204030204" pitchFamily="34" charset="0"/>
                <a:ea typeface="Calibri" panose="020F0502020204030204" pitchFamily="34" charset="0"/>
                <a:cs typeface="Times New Roman" panose="02020603050405020304" pitchFamily="18" charset="0"/>
              </a:rPr>
              <a:t>Igreja</a:t>
            </a:r>
            <a:r>
              <a:rPr lang="pt-BR" sz="2000" dirty="0" smtClean="0">
                <a:latin typeface="Calibri" panose="020F0502020204030204" pitchFamily="34" charset="0"/>
                <a:ea typeface="Calibri" panose="020F0502020204030204" pitchFamily="34" charset="0"/>
                <a:cs typeface="Times New Roman" panose="02020603050405020304" pitchFamily="18" charset="0"/>
              </a:rPr>
              <a:t>.” </a:t>
            </a:r>
            <a:r>
              <a:rPr lang="pt-BR" sz="1600" dirty="0">
                <a:latin typeface="Calibri" panose="020F0502020204030204" pitchFamily="34" charset="0"/>
                <a:ea typeface="Calibri" panose="020F0502020204030204" pitchFamily="34" charset="0"/>
                <a:cs typeface="Times New Roman" panose="02020603050405020304" pitchFamily="18" charset="0"/>
              </a:rPr>
              <a:t>(Documento Final, Sínodo sobre a </a:t>
            </a:r>
            <a:r>
              <a:rPr lang="pt-BR" sz="1600" dirty="0" err="1">
                <a:latin typeface="Calibri" panose="020F0502020204030204" pitchFamily="34" charset="0"/>
                <a:ea typeface="Calibri" panose="020F0502020204030204" pitchFamily="34" charset="0"/>
                <a:cs typeface="Times New Roman" panose="02020603050405020304" pitchFamily="18" charset="0"/>
              </a:rPr>
              <a:t>Sinodalidade</a:t>
            </a:r>
            <a:r>
              <a:rPr lang="pt-BR" sz="1600" dirty="0">
                <a:latin typeface="Calibri" panose="020F0502020204030204" pitchFamily="34" charset="0"/>
                <a:ea typeface="Calibri" panose="020F0502020204030204" pitchFamily="34" charset="0"/>
                <a:cs typeface="Times New Roman" panose="02020603050405020304" pitchFamily="18" charset="0"/>
              </a:rPr>
              <a:t>, 2024, nº 113)</a:t>
            </a:r>
          </a:p>
          <a:p>
            <a:endParaRPr lang="pt-BR" sz="2000" dirty="0"/>
          </a:p>
        </p:txBody>
      </p:sp>
    </p:spTree>
    <p:extLst>
      <p:ext uri="{BB962C8B-B14F-4D97-AF65-F5344CB8AC3E}">
        <p14:creationId xmlns:p14="http://schemas.microsoft.com/office/powerpoint/2010/main" val="2322002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b="1" dirty="0"/>
              <a:t>8</a:t>
            </a:r>
            <a:r>
              <a:rPr lang="pt-BR" sz="3200" b="1" dirty="0" smtClean="0"/>
              <a:t>. HABITAR O AMBIENTE DIGITAL</a:t>
            </a:r>
            <a:endParaRPr lang="pt-BR" sz="3200" b="1" dirty="0"/>
          </a:p>
        </p:txBody>
      </p:sp>
      <p:sp>
        <p:nvSpPr>
          <p:cNvPr id="3" name="Espaço Reservado para Conteúdo 2"/>
          <p:cNvSpPr>
            <a:spLocks noGrp="1"/>
          </p:cNvSpPr>
          <p:nvPr>
            <p:ph idx="1"/>
          </p:nvPr>
        </p:nvSpPr>
        <p:spPr/>
        <p:txBody>
          <a:bodyPr/>
          <a:lstStyle/>
          <a:p>
            <a:pPr algn="just"/>
            <a:r>
              <a:rPr lang="pt-BR" sz="2800" dirty="0" smtClean="0">
                <a:latin typeface="Calibri" panose="020F0502020204030204" pitchFamily="34" charset="0"/>
                <a:ea typeface="Calibri" panose="020F0502020204030204" pitchFamily="34" charset="0"/>
                <a:cs typeface="Times New Roman" panose="02020603050405020304" pitchFamily="18" charset="0"/>
              </a:rPr>
              <a:t> Enfim:</a:t>
            </a:r>
          </a:p>
          <a:p>
            <a:pPr lvl="1" algn="just"/>
            <a:r>
              <a:rPr lang="pt-BR" sz="2200" dirty="0" smtClean="0">
                <a:latin typeface="Calibri" panose="020F0502020204030204" pitchFamily="34" charset="0"/>
                <a:ea typeface="Calibri" panose="020F0502020204030204" pitchFamily="34" charset="0"/>
                <a:cs typeface="Times New Roman" panose="02020603050405020304" pitchFamily="18" charset="0"/>
              </a:rPr>
              <a:t>“</a:t>
            </a:r>
            <a:r>
              <a:rPr lang="pt-BR" sz="2200" b="1" dirty="0">
                <a:latin typeface="Calibri" panose="020F0502020204030204" pitchFamily="34" charset="0"/>
                <a:ea typeface="Calibri" panose="020F0502020204030204" pitchFamily="34" charset="0"/>
                <a:cs typeface="Times New Roman" panose="02020603050405020304" pitchFamily="18" charset="0"/>
              </a:rPr>
              <a:t>Já não se trata apenas de ‘usar’ instrumentos de comunicação, mas de viver em uma cultura amplamente digitalizada</a:t>
            </a:r>
            <a:r>
              <a:rPr lang="pt-BR" sz="2200" dirty="0">
                <a:latin typeface="Calibri" panose="020F0502020204030204" pitchFamily="34" charset="0"/>
                <a:ea typeface="Calibri" panose="020F0502020204030204" pitchFamily="34" charset="0"/>
                <a:cs typeface="Times New Roman" panose="02020603050405020304" pitchFamily="18" charset="0"/>
              </a:rPr>
              <a:t> que tem impactos muito profundos na noção de tempo e espaço, na percepção de si mesmo, dos outros e do mundo, na maneira de comunicar, aprender, obter informações, entrar em relação com os outros.” </a:t>
            </a:r>
            <a:r>
              <a:rPr lang="pt-BR" sz="1800" dirty="0">
                <a:latin typeface="Calibri" panose="020F0502020204030204" pitchFamily="34" charset="0"/>
                <a:ea typeface="Calibri" panose="020F0502020204030204" pitchFamily="34" charset="0"/>
                <a:cs typeface="Times New Roman" panose="02020603050405020304" pitchFamily="18" charset="0"/>
              </a:rPr>
              <a:t>(</a:t>
            </a:r>
            <a:r>
              <a:rPr lang="pt-BR" sz="1800" dirty="0" err="1">
                <a:latin typeface="Calibri" panose="020F0502020204030204" pitchFamily="34" charset="0"/>
                <a:ea typeface="Calibri" panose="020F0502020204030204" pitchFamily="34" charset="0"/>
                <a:cs typeface="Times New Roman" panose="02020603050405020304" pitchFamily="18" charset="0"/>
              </a:rPr>
              <a:t>Christus</a:t>
            </a:r>
            <a:r>
              <a:rPr lang="pt-BR" sz="1800" dirty="0">
                <a:latin typeface="Calibri" panose="020F0502020204030204" pitchFamily="34" charset="0"/>
                <a:ea typeface="Calibri" panose="020F0502020204030204" pitchFamily="34" charset="0"/>
                <a:cs typeface="Times New Roman" panose="02020603050405020304" pitchFamily="18" charset="0"/>
              </a:rPr>
              <a:t> </a:t>
            </a:r>
            <a:r>
              <a:rPr lang="pt-BR" sz="1800" dirty="0" err="1">
                <a:latin typeface="Calibri" panose="020F0502020204030204" pitchFamily="34" charset="0"/>
                <a:ea typeface="Calibri" panose="020F0502020204030204" pitchFamily="34" charset="0"/>
                <a:cs typeface="Times New Roman" panose="02020603050405020304" pitchFamily="18" charset="0"/>
              </a:rPr>
              <a:t>Vivit</a:t>
            </a:r>
            <a:r>
              <a:rPr lang="pt-BR" sz="1800" dirty="0">
                <a:latin typeface="Calibri" panose="020F0502020204030204" pitchFamily="34" charset="0"/>
                <a:ea typeface="Calibri" panose="020F0502020204030204" pitchFamily="34" charset="0"/>
                <a:cs typeface="Times New Roman" panose="02020603050405020304" pitchFamily="18" charset="0"/>
              </a:rPr>
              <a:t>, nº 86)</a:t>
            </a:r>
          </a:p>
          <a:p>
            <a:pPr marL="0" indent="0" algn="just">
              <a:buNone/>
            </a:pPr>
            <a:endParaRPr lang="pt-BR"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1453917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400" b="1" dirty="0" smtClean="0"/>
              <a:t>9. CAMINHAR COMO IGREJA, NA CORRESPONSABILIDADE</a:t>
            </a:r>
            <a:endParaRPr lang="pt-BR" sz="2400" b="1" dirty="0"/>
          </a:p>
        </p:txBody>
      </p:sp>
      <p:sp>
        <p:nvSpPr>
          <p:cNvPr id="3" name="Espaço Reservado para Conteúdo 2"/>
          <p:cNvSpPr>
            <a:spLocks noGrp="1"/>
          </p:cNvSpPr>
          <p:nvPr>
            <p:ph idx="1"/>
          </p:nvPr>
        </p:nvSpPr>
        <p:spPr/>
        <p:txBody>
          <a:bodyPr>
            <a:normAutofit/>
          </a:bodyPr>
          <a:lstStyle/>
          <a:p>
            <a:pPr algn="just"/>
            <a:r>
              <a:rPr lang="pt-BR" sz="2000" dirty="0" smtClean="0">
                <a:latin typeface="Calibri" panose="020F0502020204030204" pitchFamily="34" charset="0"/>
                <a:ea typeface="Calibri" panose="020F0502020204030204" pitchFamily="34" charset="0"/>
                <a:cs typeface="Times New Roman" panose="02020603050405020304" pitchFamily="18" charset="0"/>
              </a:rPr>
              <a:t>“Crescer </a:t>
            </a:r>
            <a:r>
              <a:rPr lang="pt-BR" sz="2000" dirty="0">
                <a:latin typeface="Calibri" panose="020F0502020204030204" pitchFamily="34" charset="0"/>
                <a:ea typeface="Calibri" panose="020F0502020204030204" pitchFamily="34" charset="0"/>
                <a:cs typeface="Times New Roman" panose="02020603050405020304" pitchFamily="18" charset="0"/>
              </a:rPr>
              <a:t>na cultura da </a:t>
            </a:r>
            <a:r>
              <a:rPr lang="pt-BR" sz="2000" dirty="0" smtClean="0">
                <a:latin typeface="Calibri" panose="020F0502020204030204" pitchFamily="34" charset="0"/>
                <a:ea typeface="Calibri" panose="020F0502020204030204" pitchFamily="34" charset="0"/>
                <a:cs typeface="Times New Roman" panose="02020603050405020304" pitchFamily="18" charset="0"/>
              </a:rPr>
              <a:t>corresponsabilidade</a:t>
            </a:r>
            <a:r>
              <a:rPr lang="pt-BR" sz="2000" dirty="0">
                <a:latin typeface="Calibri" panose="020F0502020204030204" pitchFamily="34" charset="0"/>
                <a:ea typeface="Calibri" panose="020F0502020204030204" pitchFamily="34" charset="0"/>
                <a:cs typeface="Times New Roman" panose="02020603050405020304" pitchFamily="18" charset="0"/>
              </a:rPr>
              <a:t>”. </a:t>
            </a:r>
            <a:r>
              <a:rPr lang="pt-BR" dirty="0">
                <a:latin typeface="Calibri" panose="020F0502020204030204" pitchFamily="34" charset="0"/>
                <a:ea typeface="Calibri" panose="020F0502020204030204" pitchFamily="34" charset="0"/>
                <a:cs typeface="Times New Roman" panose="02020603050405020304" pitchFamily="18" charset="0"/>
              </a:rPr>
              <a:t>(Carta Apostólica, Rápido Desenvolvimento, 24.01.2005, nº 11)</a:t>
            </a:r>
          </a:p>
          <a:p>
            <a:pPr algn="just"/>
            <a:r>
              <a:rPr lang="pt-BR" sz="2000" dirty="0" smtClean="0">
                <a:latin typeface="Calibri" panose="020F0502020204030204" pitchFamily="34" charset="0"/>
                <a:ea typeface="Calibri" panose="020F0502020204030204" pitchFamily="34" charset="0"/>
                <a:cs typeface="Times New Roman" panose="02020603050405020304" pitchFamily="18" charset="0"/>
              </a:rPr>
              <a:t>“A </a:t>
            </a:r>
            <a:r>
              <a:rPr lang="pt-BR" sz="2000" dirty="0">
                <a:latin typeface="Calibri" panose="020F0502020204030204" pitchFamily="34" charset="0"/>
                <a:ea typeface="Calibri" panose="020F0502020204030204" pitchFamily="34" charset="0"/>
                <a:cs typeface="Times New Roman" panose="02020603050405020304" pitchFamily="18" charset="0"/>
              </a:rPr>
              <a:t>era da comunicação e da informação cria oportunidades de </a:t>
            </a:r>
            <a:r>
              <a:rPr lang="pt-BR" sz="2000" b="1" dirty="0">
                <a:latin typeface="Calibri" panose="020F0502020204030204" pitchFamily="34" charset="0"/>
                <a:ea typeface="Calibri" panose="020F0502020204030204" pitchFamily="34" charset="0"/>
                <a:cs typeface="Times New Roman" panose="02020603050405020304" pitchFamily="18" charset="0"/>
              </a:rPr>
              <a:t>encontro e relação também entre as diversas experiências religiosas</a:t>
            </a:r>
            <a:r>
              <a:rPr lang="pt-BR" sz="2000" dirty="0">
                <a:latin typeface="Calibri" panose="020F0502020204030204" pitchFamily="34" charset="0"/>
                <a:ea typeface="Calibri" panose="020F0502020204030204" pitchFamily="34" charset="0"/>
                <a:cs typeface="Times New Roman" panose="02020603050405020304" pitchFamily="18" charset="0"/>
              </a:rPr>
              <a:t>, oferecendo ocasiões para o crescimento da unidade e dos vínculos de amizade.” (</a:t>
            </a:r>
            <a:r>
              <a:rPr lang="pt-BR" sz="2000" dirty="0" smtClean="0">
                <a:latin typeface="Calibri" panose="020F0502020204030204" pitchFamily="34" charset="0"/>
                <a:ea typeface="Calibri" panose="020F0502020204030204" pitchFamily="34" charset="0"/>
                <a:cs typeface="Times New Roman" panose="02020603050405020304" pitchFamily="18" charset="0"/>
              </a:rPr>
              <a:t>DC, </a:t>
            </a:r>
            <a:r>
              <a:rPr lang="pt-BR" sz="2000" dirty="0">
                <a:latin typeface="Calibri" panose="020F0502020204030204" pitchFamily="34" charset="0"/>
                <a:ea typeface="Calibri" panose="020F0502020204030204" pitchFamily="34" charset="0"/>
                <a:cs typeface="Times New Roman" panose="02020603050405020304" pitchFamily="18" charset="0"/>
              </a:rPr>
              <a:t>nº 37)</a:t>
            </a:r>
          </a:p>
          <a:p>
            <a:pPr algn="just"/>
            <a:r>
              <a:rPr lang="pt-BR" sz="2000" dirty="0" smtClean="0">
                <a:latin typeface="Calibri" panose="020F0502020204030204" pitchFamily="34" charset="0"/>
                <a:ea typeface="Calibri" panose="020F0502020204030204" pitchFamily="34" charset="0"/>
                <a:cs typeface="Times New Roman" panose="02020603050405020304" pitchFamily="18" charset="0"/>
              </a:rPr>
              <a:t>“É </a:t>
            </a:r>
            <a:r>
              <a:rPr lang="pt-BR" sz="2000" dirty="0">
                <a:latin typeface="Calibri" panose="020F0502020204030204" pitchFamily="34" charset="0"/>
                <a:ea typeface="Calibri" panose="020F0502020204030204" pitchFamily="34" charset="0"/>
                <a:cs typeface="Times New Roman" panose="02020603050405020304" pitchFamily="18" charset="0"/>
              </a:rPr>
              <a:t>recomendável que </a:t>
            </a:r>
            <a:r>
              <a:rPr lang="pt-BR" sz="2000" b="1" dirty="0">
                <a:latin typeface="Calibri" panose="020F0502020204030204" pitchFamily="34" charset="0"/>
                <a:ea typeface="Calibri" panose="020F0502020204030204" pitchFamily="34" charset="0"/>
                <a:cs typeface="Times New Roman" panose="02020603050405020304" pitchFamily="18" charset="0"/>
              </a:rPr>
              <a:t>a Igreja dialogue permanentemente com os responsáveis pela mídia</a:t>
            </a:r>
            <a:r>
              <a:rPr lang="pt-BR" sz="2000" dirty="0">
                <a:latin typeface="Calibri" panose="020F0502020204030204" pitchFamily="34" charset="0"/>
                <a:ea typeface="Calibri" panose="020F0502020204030204" pitchFamily="34" charset="0"/>
                <a:cs typeface="Times New Roman" panose="02020603050405020304" pitchFamily="18" charset="0"/>
              </a:rPr>
              <a:t> e aprofunde aspectos culturais, sociais, políticos, econômicos e religiosos, inclusive nos veículos administrados pela Igreja.” (</a:t>
            </a:r>
            <a:r>
              <a:rPr lang="pt-BR" sz="2000" dirty="0" smtClean="0">
                <a:latin typeface="Calibri" panose="020F0502020204030204" pitchFamily="34" charset="0"/>
                <a:ea typeface="Calibri" panose="020F0502020204030204" pitchFamily="34" charset="0"/>
                <a:cs typeface="Times New Roman" panose="02020603050405020304" pitchFamily="18" charset="0"/>
              </a:rPr>
              <a:t>DC, </a:t>
            </a:r>
            <a:r>
              <a:rPr lang="pt-BR" sz="2000" dirty="0">
                <a:latin typeface="Calibri" panose="020F0502020204030204" pitchFamily="34" charset="0"/>
                <a:ea typeface="Calibri" panose="020F0502020204030204" pitchFamily="34" charset="0"/>
                <a:cs typeface="Times New Roman" panose="02020603050405020304" pitchFamily="18" charset="0"/>
              </a:rPr>
              <a:t>nº 197)</a:t>
            </a:r>
          </a:p>
          <a:p>
            <a:endParaRPr lang="pt-BR" sz="2000" dirty="0"/>
          </a:p>
        </p:txBody>
      </p:sp>
    </p:spTree>
    <p:extLst>
      <p:ext uri="{BB962C8B-B14F-4D97-AF65-F5344CB8AC3E}">
        <p14:creationId xmlns:p14="http://schemas.microsoft.com/office/powerpoint/2010/main" val="233182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smtClean="0"/>
              <a:t>9. CAMINHAR COMO IGREJA, NA CORREPONSABILIDADE</a:t>
            </a:r>
            <a:endParaRPr lang="pt-BR" sz="2400" b="1" dirty="0"/>
          </a:p>
        </p:txBody>
      </p:sp>
      <p:sp>
        <p:nvSpPr>
          <p:cNvPr id="3" name="Espaço Reservado para Conteúdo 2"/>
          <p:cNvSpPr>
            <a:spLocks noGrp="1"/>
          </p:cNvSpPr>
          <p:nvPr>
            <p:ph idx="1"/>
          </p:nvPr>
        </p:nvSpPr>
        <p:spPr/>
        <p:txBody>
          <a:bodyPr/>
          <a:lstStyle/>
          <a:p>
            <a:pPr algn="just"/>
            <a:r>
              <a:rPr lang="pt-BR" sz="2400" dirty="0">
                <a:latin typeface="Calibri" panose="020F0502020204030204" pitchFamily="34" charset="0"/>
                <a:ea typeface="Calibri" panose="020F0502020204030204" pitchFamily="34" charset="0"/>
                <a:cs typeface="Times New Roman" panose="02020603050405020304" pitchFamily="18" charset="0"/>
              </a:rPr>
              <a:t>“Manter relações de fraternidade e diálogo com os profissionais da comunicação, tanto de meios católicos quanto de meios não confessionais.” </a:t>
            </a:r>
            <a:r>
              <a:rPr lang="pt-BR" dirty="0" smtClean="0">
                <a:latin typeface="Calibri" panose="020F0502020204030204" pitchFamily="34" charset="0"/>
                <a:ea typeface="Calibri" panose="020F0502020204030204" pitchFamily="34" charset="0"/>
                <a:cs typeface="Times New Roman" panose="02020603050405020304" pitchFamily="18" charset="0"/>
              </a:rPr>
              <a:t>(DC, </a:t>
            </a:r>
            <a:r>
              <a:rPr lang="pt-BR" dirty="0">
                <a:latin typeface="Calibri" panose="020F0502020204030204" pitchFamily="34" charset="0"/>
                <a:ea typeface="Calibri" panose="020F0502020204030204" pitchFamily="34" charset="0"/>
                <a:cs typeface="Times New Roman" panose="02020603050405020304" pitchFamily="18" charset="0"/>
              </a:rPr>
              <a:t>Propostas de Ação nº 6, p. 130)</a:t>
            </a:r>
          </a:p>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“Estabelecer </a:t>
            </a:r>
            <a:r>
              <a:rPr lang="pt-BR" sz="2400" dirty="0">
                <a:latin typeface="Calibri" panose="020F0502020204030204" pitchFamily="34" charset="0"/>
                <a:ea typeface="Calibri" panose="020F0502020204030204" pitchFamily="34" charset="0"/>
                <a:cs typeface="Times New Roman" panose="02020603050405020304" pitchFamily="18" charset="0"/>
              </a:rPr>
              <a:t>diálogo e pensar e executar projetos conjuntos com os meios de comunicação católicos, associações de comunicação e outros, promovendo a colaboração e a organização em rede.” </a:t>
            </a:r>
            <a:r>
              <a:rPr lang="pt-BR" dirty="0" smtClean="0">
                <a:latin typeface="Calibri" panose="020F0502020204030204" pitchFamily="34" charset="0"/>
                <a:ea typeface="Calibri" panose="020F0502020204030204" pitchFamily="34" charset="0"/>
                <a:cs typeface="Times New Roman" panose="02020603050405020304" pitchFamily="18" charset="0"/>
              </a:rPr>
              <a:t>(DC, Propostas </a:t>
            </a:r>
            <a:r>
              <a:rPr lang="pt-BR" dirty="0">
                <a:latin typeface="Calibri" panose="020F0502020204030204" pitchFamily="34" charset="0"/>
                <a:ea typeface="Calibri" panose="020F0502020204030204" pitchFamily="34" charset="0"/>
                <a:cs typeface="Times New Roman" panose="02020603050405020304" pitchFamily="18" charset="0"/>
              </a:rPr>
              <a:t>de Ação nº 8, p. 130)</a:t>
            </a:r>
          </a:p>
          <a:p>
            <a:endParaRPr lang="pt-BR" dirty="0"/>
          </a:p>
        </p:txBody>
      </p:sp>
    </p:spTree>
    <p:extLst>
      <p:ext uri="{BB962C8B-B14F-4D97-AF65-F5344CB8AC3E}">
        <p14:creationId xmlns:p14="http://schemas.microsoft.com/office/powerpoint/2010/main" val="31770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1. A EVANGELIZAÇÃO</a:t>
            </a:r>
            <a:endParaRPr lang="pt-BR" b="1" dirty="0"/>
          </a:p>
        </p:txBody>
      </p:sp>
      <p:sp>
        <p:nvSpPr>
          <p:cNvPr id="3" name="Espaço Reservado para Conteúdo 2"/>
          <p:cNvSpPr>
            <a:spLocks noGrp="1"/>
          </p:cNvSpPr>
          <p:nvPr>
            <p:ph idx="1"/>
          </p:nvPr>
        </p:nvSpPr>
        <p:spPr/>
        <p:txBody>
          <a:bodyPr>
            <a:normAutofit lnSpcReduction="10000"/>
          </a:bodyPr>
          <a:lstStyle/>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a:latin typeface="Calibri" panose="020F0502020204030204" pitchFamily="34" charset="0"/>
                <a:ea typeface="Calibri" panose="020F0502020204030204" pitchFamily="34" charset="0"/>
                <a:cs typeface="Times New Roman" panose="02020603050405020304" pitchFamily="18" charset="0"/>
              </a:rPr>
              <a:t>Ide pelo mundo inteiro, proclamai o Evangelho a toda a criatura" (Mc 16, 15</a:t>
            </a:r>
            <a:r>
              <a:rPr lang="pt-BR" sz="2400" dirty="0" smtClean="0">
                <a:latin typeface="Calibri" panose="020F0502020204030204" pitchFamily="34" charset="0"/>
                <a:ea typeface="Calibri" panose="020F0502020204030204" pitchFamily="34" charset="0"/>
                <a:cs typeface="Times New Roman" panose="02020603050405020304" pitchFamily="18" charset="0"/>
              </a:rPr>
              <a:t>).</a:t>
            </a:r>
            <a:endParaRPr lang="pt-BR"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a:latin typeface="Calibri" panose="020F0502020204030204" pitchFamily="34" charset="0"/>
                <a:ea typeface="Calibri" panose="020F0502020204030204" pitchFamily="34" charset="0"/>
                <a:cs typeface="Times New Roman" panose="02020603050405020304" pitchFamily="18" charset="0"/>
              </a:rPr>
              <a:t>Evangelizar constitui, de fato, a graça e a vocação própria da Igreja, a sua mais profunda identidade” (Papa Paulo VI, EN, nº 14). </a:t>
            </a:r>
          </a:p>
          <a:p>
            <a:pPr algn="just"/>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a:latin typeface="Calibri" panose="020F0502020204030204" pitchFamily="34" charset="0"/>
                <a:ea typeface="Calibri" panose="020F0502020204030204" pitchFamily="34" charset="0"/>
                <a:cs typeface="Times New Roman" panose="02020603050405020304" pitchFamily="18" charset="0"/>
              </a:rPr>
              <a:t>A alegria do Evangelho enche o coração e a vida daqueles que se encontram com Jesus” (EG, nº 1)</a:t>
            </a:r>
          </a:p>
          <a:p>
            <a:endParaRPr lang="pt-BR" dirty="0"/>
          </a:p>
        </p:txBody>
      </p:sp>
    </p:spTree>
    <p:extLst>
      <p:ext uri="{BB962C8B-B14F-4D97-AF65-F5344CB8AC3E}">
        <p14:creationId xmlns:p14="http://schemas.microsoft.com/office/powerpoint/2010/main" val="13187360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smtClean="0"/>
              <a:t>10. SUPERAR AS POLARIZAÇÕES. AGIR COMO IGREJA</a:t>
            </a:r>
            <a:endParaRPr lang="pt-BR" sz="2400" b="1" dirty="0"/>
          </a:p>
        </p:txBody>
      </p:sp>
      <p:sp>
        <p:nvSpPr>
          <p:cNvPr id="3" name="Espaço Reservado para Conteúdo 2"/>
          <p:cNvSpPr>
            <a:spLocks noGrp="1"/>
          </p:cNvSpPr>
          <p:nvPr>
            <p:ph idx="1"/>
          </p:nvPr>
        </p:nvSpPr>
        <p:spPr/>
        <p:txBody>
          <a:bodyPr>
            <a:normAutofit lnSpcReduction="10000"/>
          </a:bodyPr>
          <a:lstStyle/>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 os </a:t>
            </a:r>
            <a:r>
              <a:rPr lang="pt-BR" sz="2400" dirty="0">
                <a:latin typeface="Calibri" panose="020F0502020204030204" pitchFamily="34" charset="0"/>
                <a:ea typeface="Calibri" panose="020F0502020204030204" pitchFamily="34" charset="0"/>
                <a:cs typeface="Times New Roman" panose="02020603050405020304" pitchFamily="18" charset="0"/>
              </a:rPr>
              <a:t>grupos ligados à Igreja deveriam estar ativamente presentes na Internet; além disso, os indivíduos e os grupos não oficiais, bem intencionados e retamente informados, que agem por sua própria iniciativa, são também encorajados a estar presentes na Internet. </a:t>
            </a:r>
            <a:r>
              <a:rPr lang="pt-BR" sz="2400" dirty="0" smtClean="0">
                <a:latin typeface="Calibri" panose="020F0502020204030204" pitchFamily="34" charset="0"/>
                <a:ea typeface="Calibri" panose="020F0502020204030204" pitchFamily="34" charset="0"/>
                <a:cs typeface="Times New Roman" panose="02020603050405020304" pitchFamily="18" charset="0"/>
              </a:rPr>
              <a:t>Mas </a:t>
            </a:r>
            <a:r>
              <a:rPr lang="pt-BR" sz="2400" b="1" dirty="0" smtClean="0">
                <a:latin typeface="Calibri" panose="020F0502020204030204" pitchFamily="34" charset="0"/>
                <a:ea typeface="Calibri" panose="020F0502020204030204" pitchFamily="34" charset="0"/>
                <a:cs typeface="Times New Roman" panose="02020603050405020304" pitchFamily="18" charset="0"/>
              </a:rPr>
              <a:t>é </a:t>
            </a:r>
            <a:r>
              <a:rPr lang="pt-BR" sz="2400" b="1" dirty="0">
                <a:latin typeface="Calibri" panose="020F0502020204030204" pitchFamily="34" charset="0"/>
                <a:ea typeface="Calibri" panose="020F0502020204030204" pitchFamily="34" charset="0"/>
                <a:cs typeface="Times New Roman" panose="02020603050405020304" pitchFamily="18" charset="0"/>
              </a:rPr>
              <a:t>pelo menos desconcertante não distinguir as interpretações doutrinais excêntricas, as práticas devocionais idiossincrásicas e as colocações ideológicas que se identificam como ‘católicas’, das posições autênticas da Igreja</a:t>
            </a:r>
            <a:r>
              <a:rPr lang="pt-BR" sz="2400" dirty="0">
                <a:latin typeface="Calibri" panose="020F0502020204030204" pitchFamily="34" charset="0"/>
                <a:ea typeface="Calibri" panose="020F0502020204030204" pitchFamily="34" charset="0"/>
                <a:cs typeface="Times New Roman" panose="02020603050405020304" pitchFamily="18" charset="0"/>
              </a:rPr>
              <a:t>. A seguir, sugerimos uma abordagem desta questão.” </a:t>
            </a:r>
            <a:r>
              <a:rPr lang="pt-BR" dirty="0">
                <a:latin typeface="Calibri" panose="020F0502020204030204" pitchFamily="34" charset="0"/>
                <a:ea typeface="Calibri" panose="020F0502020204030204" pitchFamily="34" charset="0"/>
                <a:cs typeface="Times New Roman" panose="02020603050405020304" pitchFamily="18" charset="0"/>
              </a:rPr>
              <a:t>(Pontifício Conselho, Igreja e Internet, nº 8, 22.02.</a:t>
            </a:r>
            <a:r>
              <a:rPr lang="pt-BR" b="1" dirty="0">
                <a:latin typeface="Calibri" panose="020F0502020204030204" pitchFamily="34" charset="0"/>
                <a:ea typeface="Calibri" panose="020F0502020204030204" pitchFamily="34" charset="0"/>
                <a:cs typeface="Times New Roman" panose="02020603050405020304" pitchFamily="18" charset="0"/>
              </a:rPr>
              <a:t>2002</a:t>
            </a:r>
            <a:r>
              <a:rPr lang="pt-BR" dirty="0">
                <a:latin typeface="Calibri" panose="020F0502020204030204" pitchFamily="34" charset="0"/>
                <a:ea typeface="Calibri" panose="020F0502020204030204" pitchFamily="34" charset="0"/>
                <a:cs typeface="Times New Roman" panose="02020603050405020304" pitchFamily="18" charset="0"/>
              </a:rPr>
              <a:t>)</a:t>
            </a:r>
          </a:p>
          <a:p>
            <a:endParaRPr lang="pt-BR" dirty="0"/>
          </a:p>
        </p:txBody>
      </p:sp>
    </p:spTree>
    <p:extLst>
      <p:ext uri="{BB962C8B-B14F-4D97-AF65-F5344CB8AC3E}">
        <p14:creationId xmlns:p14="http://schemas.microsoft.com/office/powerpoint/2010/main" val="2382129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smtClean="0"/>
              <a:t>10. </a:t>
            </a:r>
            <a:r>
              <a:rPr lang="pt-BR" sz="2400" b="1" dirty="0">
                <a:solidFill>
                  <a:srgbClr val="EBEBEB"/>
                </a:solidFill>
              </a:rPr>
              <a:t>SUPERAR AS POLARIZAÇÕES. AGIR COMO IGREJA</a:t>
            </a:r>
            <a:endParaRPr lang="pt-BR" sz="2400" b="1" dirty="0"/>
          </a:p>
        </p:txBody>
      </p:sp>
      <p:sp>
        <p:nvSpPr>
          <p:cNvPr id="3" name="Espaço Reservado para Conteúdo 2"/>
          <p:cNvSpPr>
            <a:spLocks noGrp="1"/>
          </p:cNvSpPr>
          <p:nvPr>
            <p:ph idx="1"/>
          </p:nvPr>
        </p:nvSpPr>
        <p:spPr/>
        <p:txBody>
          <a:bodyPr>
            <a:normAutofit fontScale="92500" lnSpcReduction="10000"/>
          </a:bodyPr>
          <a:lstStyle/>
          <a:p>
            <a:pPr algn="just"/>
            <a:r>
              <a:rPr lang="pt-BR" sz="2400" dirty="0">
                <a:latin typeface="Calibri" panose="020F0502020204030204" pitchFamily="34" charset="0"/>
                <a:ea typeface="Calibri" panose="020F0502020204030204" pitchFamily="34" charset="0"/>
                <a:cs typeface="Times New Roman" panose="02020603050405020304" pitchFamily="18" charset="0"/>
              </a:rPr>
              <a:t>“O problema da comunicação polêmica, superficial e, portanto, </a:t>
            </a:r>
            <a:r>
              <a:rPr lang="pt-BR" sz="2400" dirty="0" err="1">
                <a:latin typeface="Calibri" panose="020F0502020204030204" pitchFamily="34" charset="0"/>
                <a:ea typeface="Calibri" panose="020F0502020204030204" pitchFamily="34" charset="0"/>
                <a:cs typeface="Times New Roman" panose="02020603050405020304" pitchFamily="18" charset="0"/>
              </a:rPr>
              <a:t>divisiva</a:t>
            </a:r>
            <a:r>
              <a:rPr lang="pt-BR" sz="2400" dirty="0">
                <a:latin typeface="Calibri" panose="020F0502020204030204" pitchFamily="34" charset="0"/>
                <a:ea typeface="Calibri" panose="020F0502020204030204" pitchFamily="34" charset="0"/>
                <a:cs typeface="Times New Roman" panose="02020603050405020304" pitchFamily="18" charset="0"/>
              </a:rPr>
              <a:t>, é particularmente preocupante quando provém da liderança da Igreja: bispos, pastores e líderes leigos eminentes. Eles não só causam divisão na comunidade, mas também dão autorização e legitimidade a fim de que inclusive outros promovam um tipo semelhante de comunicação.” </a:t>
            </a:r>
            <a:r>
              <a:rPr lang="pt-BR" sz="1900" dirty="0">
                <a:latin typeface="Calibri" panose="020F0502020204030204" pitchFamily="34" charset="0"/>
                <a:ea typeface="Calibri" panose="020F0502020204030204" pitchFamily="34" charset="0"/>
                <a:cs typeface="Times New Roman" panose="02020603050405020304" pitchFamily="18" charset="0"/>
              </a:rPr>
              <a:t>(RPP, nº 75</a:t>
            </a:r>
            <a:r>
              <a:rPr lang="pt-BR" sz="1900" dirty="0" smtClean="0">
                <a:latin typeface="Calibri" panose="020F0502020204030204" pitchFamily="34" charset="0"/>
                <a:ea typeface="Calibri" panose="020F0502020204030204" pitchFamily="34" charset="0"/>
                <a:cs typeface="Times New Roman" panose="02020603050405020304" pitchFamily="18" charset="0"/>
              </a:rPr>
              <a:t>)</a:t>
            </a:r>
            <a:endParaRPr lang="pt-BR" sz="1900" dirty="0">
              <a:latin typeface="Calibri" panose="020F0502020204030204" pitchFamily="34" charset="0"/>
              <a:ea typeface="Calibri" panose="020F0502020204030204" pitchFamily="34" charset="0"/>
              <a:cs typeface="Times New Roman" panose="02020603050405020304" pitchFamily="18" charset="0"/>
            </a:endParaRPr>
          </a:p>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b="1" dirty="0">
                <a:latin typeface="Calibri" panose="020F0502020204030204" pitchFamily="34" charset="0"/>
                <a:ea typeface="Calibri" panose="020F0502020204030204" pitchFamily="34" charset="0"/>
                <a:cs typeface="Times New Roman" panose="02020603050405020304" pitchFamily="18" charset="0"/>
              </a:rPr>
              <a:t>É urgente aprender a agir em conjunto, como comunidade, não como indivíduos</a:t>
            </a:r>
            <a:r>
              <a:rPr lang="pt-BR" sz="2400" dirty="0">
                <a:latin typeface="Calibri" panose="020F0502020204030204" pitchFamily="34" charset="0"/>
                <a:ea typeface="Calibri" panose="020F0502020204030204" pitchFamily="34" charset="0"/>
                <a:cs typeface="Times New Roman" panose="02020603050405020304" pitchFamily="18" charset="0"/>
              </a:rPr>
              <a:t>. Não tanto como ‘</a:t>
            </a:r>
            <a:r>
              <a:rPr lang="pt-BR" sz="2400" i="1" dirty="0" err="1">
                <a:latin typeface="Calibri" panose="020F0502020204030204" pitchFamily="34" charset="0"/>
                <a:ea typeface="Calibri" panose="020F0502020204030204" pitchFamily="34" charset="0"/>
                <a:cs typeface="Times New Roman" panose="02020603050405020304" pitchFamily="18" charset="0"/>
              </a:rPr>
              <a:t>influencers</a:t>
            </a:r>
            <a:r>
              <a:rPr lang="pt-BR" sz="2400" dirty="0">
                <a:latin typeface="Calibri" panose="020F0502020204030204" pitchFamily="34" charset="0"/>
                <a:ea typeface="Calibri" panose="020F0502020204030204" pitchFamily="34" charset="0"/>
                <a:cs typeface="Times New Roman" panose="02020603050405020304" pitchFamily="18" charset="0"/>
              </a:rPr>
              <a:t> individuais’, mas como ‘tecelões de comunhão’: unindo nossos talentos e competências, compartilhando conhecimentos e contribuições.” </a:t>
            </a:r>
            <a:r>
              <a:rPr lang="pt-BR" sz="1900" dirty="0">
                <a:latin typeface="Calibri" panose="020F0502020204030204" pitchFamily="34" charset="0"/>
                <a:ea typeface="Calibri" panose="020F0502020204030204" pitchFamily="34" charset="0"/>
                <a:cs typeface="Times New Roman" panose="02020603050405020304" pitchFamily="18" charset="0"/>
              </a:rPr>
              <a:t>(RPP, nº 76)</a:t>
            </a:r>
          </a:p>
          <a:p>
            <a:endParaRPr lang="pt-BR" dirty="0"/>
          </a:p>
        </p:txBody>
      </p:sp>
    </p:spTree>
    <p:extLst>
      <p:ext uri="{BB962C8B-B14F-4D97-AF65-F5344CB8AC3E}">
        <p14:creationId xmlns:p14="http://schemas.microsoft.com/office/powerpoint/2010/main" val="2360012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1800" b="1" dirty="0" smtClean="0">
                <a:solidFill>
                  <a:srgbClr val="EBEBEB"/>
                </a:solidFill>
              </a:rPr>
              <a:t/>
            </a:r>
            <a:br>
              <a:rPr lang="pt-BR" sz="1800" b="1" dirty="0" smtClean="0">
                <a:solidFill>
                  <a:srgbClr val="EBEBEB"/>
                </a:solidFill>
              </a:rPr>
            </a:br>
            <a:r>
              <a:rPr lang="pt-BR" sz="1800" b="1" dirty="0">
                <a:solidFill>
                  <a:srgbClr val="EBEBEB"/>
                </a:solidFill>
              </a:rPr>
              <a:t/>
            </a:r>
            <a:br>
              <a:rPr lang="pt-BR" sz="1800" b="1" dirty="0">
                <a:solidFill>
                  <a:srgbClr val="EBEBEB"/>
                </a:solidFill>
              </a:rPr>
            </a:br>
            <a:r>
              <a:rPr lang="pt-BR" sz="2400" b="1" dirty="0" smtClean="0">
                <a:solidFill>
                  <a:srgbClr val="EBEBEB"/>
                </a:solidFill>
              </a:rPr>
              <a:t>NÃO </a:t>
            </a:r>
            <a:r>
              <a:rPr lang="pt-BR" sz="2400" b="1" dirty="0">
                <a:solidFill>
                  <a:srgbClr val="EBEBEB"/>
                </a:solidFill>
              </a:rPr>
              <a:t>TENHAIS MEDO</a:t>
            </a:r>
            <a:br>
              <a:rPr lang="pt-BR" sz="2400" b="1" dirty="0">
                <a:solidFill>
                  <a:srgbClr val="EBEBEB"/>
                </a:solidFill>
              </a:rPr>
            </a:br>
            <a:r>
              <a:rPr lang="pt-BR" sz="1800" b="1" dirty="0">
                <a:solidFill>
                  <a:srgbClr val="EBEBEB"/>
                </a:solidFill>
              </a:rPr>
              <a:t>(</a:t>
            </a:r>
            <a:r>
              <a:rPr lang="pt-BR" sz="1800" dirty="0">
                <a:solidFill>
                  <a:srgbClr val="EBEBEB"/>
                </a:solidFill>
                <a:latin typeface="Calibri" panose="020F0502020204030204" pitchFamily="34" charset="0"/>
                <a:ea typeface="Calibri" panose="020F0502020204030204" pitchFamily="34" charset="0"/>
                <a:cs typeface="Times New Roman" panose="02020603050405020304" pitchFamily="18" charset="0"/>
              </a:rPr>
              <a:t>João Paulo II, Carta Apostólica Rápido Desenvolvimento, 24.01.2005, nº 14)</a:t>
            </a:r>
            <a:br>
              <a:rPr lang="pt-BR" sz="1800" dirty="0">
                <a:solidFill>
                  <a:srgbClr val="EBEBEB"/>
                </a:solidFill>
                <a:latin typeface="Calibri" panose="020F0502020204030204" pitchFamily="34" charset="0"/>
                <a:ea typeface="Calibri" panose="020F0502020204030204" pitchFamily="34" charset="0"/>
                <a:cs typeface="Times New Roman" panose="02020603050405020304" pitchFamily="18" charset="0"/>
              </a:rPr>
            </a:br>
            <a:endParaRPr lang="pt-BR" sz="3200" b="1" dirty="0"/>
          </a:p>
        </p:txBody>
      </p:sp>
      <p:sp>
        <p:nvSpPr>
          <p:cNvPr id="3" name="Espaço Reservado para Conteúdo 2"/>
          <p:cNvSpPr>
            <a:spLocks noGrp="1"/>
          </p:cNvSpPr>
          <p:nvPr>
            <p:ph idx="1"/>
          </p:nvPr>
        </p:nvSpPr>
        <p:spPr/>
        <p:txBody>
          <a:bodyPr>
            <a:normAutofit fontScale="92500" lnSpcReduction="20000"/>
          </a:bodyPr>
          <a:lstStyle/>
          <a:p>
            <a:pPr algn="just"/>
            <a:endParaRPr lang="pt-BR" dirty="0" smtClean="0">
              <a:latin typeface="Calibri" panose="020F0502020204030204" pitchFamily="34" charset="0"/>
              <a:ea typeface="Calibri" panose="020F0502020204030204" pitchFamily="34" charset="0"/>
              <a:cs typeface="Times New Roman" panose="02020603050405020304" pitchFamily="18" charset="0"/>
            </a:endParaRPr>
          </a:p>
          <a:p>
            <a:pPr algn="ctr"/>
            <a:r>
              <a:rPr lang="pt-BR" sz="2400" dirty="0" smtClean="0">
                <a:latin typeface="Calibri" panose="020F0502020204030204" pitchFamily="34" charset="0"/>
                <a:ea typeface="Calibri" panose="020F0502020204030204" pitchFamily="34" charset="0"/>
                <a:cs typeface="Times New Roman" panose="02020603050405020304" pitchFamily="18" charset="0"/>
              </a:rPr>
              <a:t>“Aos </a:t>
            </a:r>
            <a:r>
              <a:rPr lang="pt-BR" sz="2400" dirty="0">
                <a:latin typeface="Calibri" panose="020F0502020204030204" pitchFamily="34" charset="0"/>
                <a:ea typeface="Calibri" panose="020F0502020204030204" pitchFamily="34" charset="0"/>
                <a:cs typeface="Times New Roman" panose="02020603050405020304" pitchFamily="18" charset="0"/>
              </a:rPr>
              <a:t>trabalhadores da comunicação, e principalmente aos crentes comprometidos neste importante âmbito da </a:t>
            </a:r>
            <a:r>
              <a:rPr lang="pt-BR" sz="2400" dirty="0" smtClean="0">
                <a:latin typeface="Calibri" panose="020F0502020204030204" pitchFamily="34" charset="0"/>
                <a:ea typeface="Calibri" panose="020F0502020204030204" pitchFamily="34" charset="0"/>
                <a:cs typeface="Times New Roman" panose="02020603050405020304" pitchFamily="18" charset="0"/>
              </a:rPr>
              <a:t>sociedade... </a:t>
            </a:r>
          </a:p>
          <a:p>
            <a:pPr marL="0" indent="0" algn="ctr">
              <a:buNone/>
            </a:pPr>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smtClean="0">
                <a:latin typeface="Calibri" panose="020F0502020204030204" pitchFamily="34" charset="0"/>
                <a:ea typeface="Calibri" panose="020F0502020204030204" pitchFamily="34" charset="0"/>
                <a:cs typeface="Times New Roman" panose="02020603050405020304" pitchFamily="18" charset="0"/>
              </a:rPr>
              <a:t>Não </a:t>
            </a:r>
            <a:r>
              <a:rPr lang="pt-BR" sz="2400" dirty="0">
                <a:latin typeface="Calibri" panose="020F0502020204030204" pitchFamily="34" charset="0"/>
                <a:ea typeface="Calibri" panose="020F0502020204030204" pitchFamily="34" charset="0"/>
                <a:cs typeface="Times New Roman" panose="02020603050405020304" pitchFamily="18" charset="0"/>
              </a:rPr>
              <a:t>tenhais medo</a:t>
            </a:r>
            <a:r>
              <a:rPr lang="pt-BR" sz="2400" dirty="0" smtClean="0">
                <a:latin typeface="Calibri" panose="020F0502020204030204" pitchFamily="34" charset="0"/>
                <a:ea typeface="Calibri" panose="020F0502020204030204" pitchFamily="34" charset="0"/>
                <a:cs typeface="Times New Roman" panose="02020603050405020304" pitchFamily="18" charset="0"/>
              </a:rPr>
              <a:t>!’.</a:t>
            </a:r>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algn="ctr"/>
            <a:endParaRPr lang="pt-BR" sz="2400" dirty="0">
              <a:latin typeface="Calibri" panose="020F0502020204030204" pitchFamily="34" charset="0"/>
              <a:ea typeface="Calibri" panose="020F0502020204030204" pitchFamily="34" charset="0"/>
              <a:cs typeface="Times New Roman" panose="02020603050405020304" pitchFamily="18" charset="0"/>
            </a:endParaRPr>
          </a:p>
          <a:p>
            <a:pPr algn="ctr"/>
            <a:r>
              <a:rPr lang="pt-BR" sz="2400" dirty="0">
                <a:latin typeface="Calibri" panose="020F0502020204030204" pitchFamily="34" charset="0"/>
                <a:ea typeface="Calibri" panose="020F0502020204030204" pitchFamily="34" charset="0"/>
                <a:cs typeface="Times New Roman" panose="02020603050405020304" pitchFamily="18" charset="0"/>
              </a:rPr>
              <a:t>Não tenhais medo das novas tecnologias! Elas incluem-se </a:t>
            </a:r>
            <a:r>
              <a:rPr lang="pt-BR" sz="2400" dirty="0" smtClean="0">
                <a:latin typeface="Calibri" panose="020F0502020204030204" pitchFamily="34" charset="0"/>
                <a:ea typeface="Calibri" panose="020F0502020204030204" pitchFamily="34" charset="0"/>
                <a:cs typeface="Times New Roman" panose="02020603050405020304" pitchFamily="18" charset="0"/>
              </a:rPr>
              <a:t>‘entre </a:t>
            </a:r>
            <a:r>
              <a:rPr lang="pt-BR" sz="2400" dirty="0">
                <a:latin typeface="Calibri" panose="020F0502020204030204" pitchFamily="34" charset="0"/>
                <a:ea typeface="Calibri" panose="020F0502020204030204" pitchFamily="34" charset="0"/>
                <a:cs typeface="Times New Roman" panose="02020603050405020304" pitchFamily="18" charset="0"/>
              </a:rPr>
              <a:t>as coisas </a:t>
            </a:r>
            <a:r>
              <a:rPr lang="pt-BR" sz="2400" dirty="0" smtClean="0">
                <a:latin typeface="Calibri" panose="020F0502020204030204" pitchFamily="34" charset="0"/>
                <a:ea typeface="Calibri" panose="020F0502020204030204" pitchFamily="34" charset="0"/>
                <a:cs typeface="Times New Roman" panose="02020603050405020304" pitchFamily="18" charset="0"/>
              </a:rPr>
              <a:t>maravilhosas</a:t>
            </a:r>
            <a:r>
              <a:rPr lang="pt-BR" sz="2400" dirty="0" smtClean="0">
                <a:latin typeface="Calibri" panose="020F0502020204030204" pitchFamily="34" charset="0"/>
                <a:ea typeface="Calibri" panose="020F0502020204030204" pitchFamily="34" charset="0"/>
                <a:cs typeface="Times New Roman" panose="02020603050405020304" pitchFamily="18" charset="0"/>
              </a:rPr>
              <a:t>’ (</a:t>
            </a:r>
            <a:r>
              <a:rPr lang="pt-BR" sz="2400" i="1" dirty="0" smtClean="0">
                <a:latin typeface="Calibri" panose="020F0502020204030204" pitchFamily="34" charset="0"/>
                <a:ea typeface="Calibri" panose="020F0502020204030204" pitchFamily="34" charset="0"/>
                <a:cs typeface="Times New Roman" panose="02020603050405020304" pitchFamily="18" charset="0"/>
              </a:rPr>
              <a:t>‘</a:t>
            </a:r>
            <a:r>
              <a:rPr lang="pt-BR" sz="2400" i="1" dirty="0" err="1" smtClean="0">
                <a:latin typeface="Calibri" panose="020F0502020204030204" pitchFamily="34" charset="0"/>
                <a:ea typeface="Calibri" panose="020F0502020204030204" pitchFamily="34" charset="0"/>
                <a:cs typeface="Times New Roman" panose="02020603050405020304" pitchFamily="18" charset="0"/>
              </a:rPr>
              <a:t>inter</a:t>
            </a:r>
            <a:r>
              <a:rPr lang="pt-BR" sz="2400" i="1" dirty="0" smtClean="0">
                <a:latin typeface="Calibri" panose="020F0502020204030204" pitchFamily="34" charset="0"/>
                <a:ea typeface="Calibri" panose="020F0502020204030204" pitchFamily="34" charset="0"/>
                <a:cs typeface="Times New Roman" panose="02020603050405020304" pitchFamily="18" charset="0"/>
              </a:rPr>
              <a:t> mirifica’)</a:t>
            </a:r>
            <a:r>
              <a:rPr lang="pt-BR" sz="2400" dirty="0">
                <a:latin typeface="Calibri" panose="020F0502020204030204" pitchFamily="34" charset="0"/>
                <a:ea typeface="Calibri" panose="020F0502020204030204" pitchFamily="34" charset="0"/>
                <a:cs typeface="Times New Roman" panose="02020603050405020304" pitchFamily="18" charset="0"/>
              </a:rPr>
              <a:t> que Deus pôs à nossa disposição para as descobrirmos, usarmos, fazer conhecer a verdade, também a verdade acerca do nosso destino de filhos seus, </a:t>
            </a:r>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t-BR" sz="2400" dirty="0" smtClean="0">
                <a:latin typeface="Calibri" panose="020F0502020204030204" pitchFamily="34" charset="0"/>
                <a:ea typeface="Calibri" panose="020F0502020204030204" pitchFamily="34" charset="0"/>
                <a:cs typeface="Times New Roman" panose="02020603050405020304" pitchFamily="18" charset="0"/>
              </a:rPr>
              <a:t>e </a:t>
            </a:r>
            <a:r>
              <a:rPr lang="pt-BR" sz="2400" dirty="0">
                <a:latin typeface="Calibri" panose="020F0502020204030204" pitchFamily="34" charset="0"/>
                <a:ea typeface="Calibri" panose="020F0502020204030204" pitchFamily="34" charset="0"/>
                <a:cs typeface="Times New Roman" panose="02020603050405020304" pitchFamily="18" charset="0"/>
              </a:rPr>
              <a:t>herdeiros do seu Reino eterno</a:t>
            </a:r>
            <a:r>
              <a:rPr lang="pt-BR" sz="2400" dirty="0" smtClean="0">
                <a:latin typeface="Calibri" panose="020F0502020204030204" pitchFamily="34" charset="0"/>
                <a:ea typeface="Calibri" panose="020F0502020204030204" pitchFamily="34" charset="0"/>
                <a:cs typeface="Times New Roman" panose="02020603050405020304" pitchFamily="18" charset="0"/>
              </a:rPr>
              <a:t>.</a:t>
            </a:r>
          </a:p>
          <a:p>
            <a:pPr algn="ctr"/>
            <a:endParaRPr lang="pt-BR" sz="2400"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3097320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spcAft>
                <a:spcPts val="0"/>
              </a:spcAft>
            </a:pPr>
            <a:r>
              <a:rPr lang="pt-BR" sz="1800" b="1" dirty="0" smtClean="0"/>
              <a:t/>
            </a:r>
            <a:br>
              <a:rPr lang="pt-BR" sz="1800" b="1" dirty="0" smtClean="0"/>
            </a:br>
            <a:r>
              <a:rPr lang="pt-BR" sz="2400" b="1" dirty="0" smtClean="0"/>
              <a:t>NÃO TENHAIS MEDO</a:t>
            </a:r>
            <a:br>
              <a:rPr lang="pt-BR" sz="2400" b="1" dirty="0" smtClean="0"/>
            </a:br>
            <a:r>
              <a:rPr lang="pt-BR" sz="1800" b="1" dirty="0" smtClean="0"/>
              <a:t>(</a:t>
            </a:r>
            <a:r>
              <a:rPr lang="pt-BR" sz="1800" dirty="0" smtClean="0">
                <a:latin typeface="Calibri" panose="020F0502020204030204" pitchFamily="34" charset="0"/>
                <a:ea typeface="Calibri" panose="020F0502020204030204" pitchFamily="34" charset="0"/>
                <a:cs typeface="Times New Roman" panose="02020603050405020304" pitchFamily="18" charset="0"/>
              </a:rPr>
              <a:t>João </a:t>
            </a:r>
            <a:r>
              <a:rPr lang="pt-BR" sz="1800" dirty="0">
                <a:latin typeface="Calibri" panose="020F0502020204030204" pitchFamily="34" charset="0"/>
                <a:ea typeface="Calibri" panose="020F0502020204030204" pitchFamily="34" charset="0"/>
                <a:cs typeface="Times New Roman" panose="02020603050405020304" pitchFamily="18" charset="0"/>
              </a:rPr>
              <a:t>Paulo II, Carta Apostólica Rápido Desenvolvimento, 24.01.2005, nº 14)</a:t>
            </a:r>
            <a:br>
              <a:rPr lang="pt-BR" sz="1800" dirty="0">
                <a:latin typeface="Calibri" panose="020F0502020204030204" pitchFamily="34" charset="0"/>
                <a:ea typeface="Calibri" panose="020F0502020204030204" pitchFamily="34" charset="0"/>
                <a:cs typeface="Times New Roman" panose="02020603050405020304" pitchFamily="18" charset="0"/>
              </a:rPr>
            </a:br>
            <a:endParaRPr lang="pt-BR" sz="1800" b="1" dirty="0"/>
          </a:p>
        </p:txBody>
      </p:sp>
      <p:sp>
        <p:nvSpPr>
          <p:cNvPr id="3" name="Espaço Reservado para Conteúdo 2"/>
          <p:cNvSpPr>
            <a:spLocks noGrp="1"/>
          </p:cNvSpPr>
          <p:nvPr>
            <p:ph idx="1"/>
          </p:nvPr>
        </p:nvSpPr>
        <p:spPr/>
        <p:txBody>
          <a:bodyPr>
            <a:normAutofit fontScale="92500" lnSpcReduction="10000"/>
          </a:bodyPr>
          <a:lstStyle/>
          <a:p>
            <a:pPr algn="ctr"/>
            <a:r>
              <a:rPr lang="pt-BR" sz="2400" dirty="0">
                <a:latin typeface="Calibri" panose="020F0502020204030204" pitchFamily="34" charset="0"/>
                <a:ea typeface="Calibri" panose="020F0502020204030204" pitchFamily="34" charset="0"/>
                <a:cs typeface="Times New Roman" panose="02020603050405020304" pitchFamily="18" charset="0"/>
              </a:rPr>
              <a:t>Não tenhais medo da oposição do mundo! Jesus disse-nos: </a:t>
            </a:r>
            <a:r>
              <a:rPr lang="pt-BR" sz="2400" i="1" dirty="0">
                <a:latin typeface="Calibri" panose="020F0502020204030204" pitchFamily="34" charset="0"/>
                <a:ea typeface="Calibri" panose="020F0502020204030204" pitchFamily="34" charset="0"/>
                <a:cs typeface="Times New Roman" panose="02020603050405020304" pitchFamily="18" charset="0"/>
              </a:rPr>
              <a:t>"Eu venci o mundo!" (</a:t>
            </a:r>
            <a:r>
              <a:rPr lang="pt-BR" sz="2400" i="1" dirty="0" err="1">
                <a:latin typeface="Calibri" panose="020F0502020204030204" pitchFamily="34" charset="0"/>
                <a:ea typeface="Calibri" panose="020F0502020204030204" pitchFamily="34" charset="0"/>
                <a:cs typeface="Times New Roman" panose="02020603050405020304" pitchFamily="18" charset="0"/>
              </a:rPr>
              <a:t>Jo</a:t>
            </a:r>
            <a:r>
              <a:rPr lang="pt-BR" sz="2400" i="1" dirty="0">
                <a:latin typeface="Calibri" panose="020F0502020204030204" pitchFamily="34" charset="0"/>
                <a:ea typeface="Calibri" panose="020F0502020204030204" pitchFamily="34" charset="0"/>
                <a:cs typeface="Times New Roman" panose="02020603050405020304" pitchFamily="18" charset="0"/>
              </a:rPr>
              <a:t> </a:t>
            </a:r>
            <a:r>
              <a:rPr lang="pt-BR" sz="2400" dirty="0">
                <a:latin typeface="Calibri" panose="020F0502020204030204" pitchFamily="34" charset="0"/>
                <a:ea typeface="Calibri" panose="020F0502020204030204" pitchFamily="34" charset="0"/>
                <a:cs typeface="Times New Roman" panose="02020603050405020304" pitchFamily="18" charset="0"/>
              </a:rPr>
              <a:t>16, 33</a:t>
            </a:r>
            <a:r>
              <a:rPr lang="pt-BR" sz="2400" dirty="0" smtClean="0">
                <a:latin typeface="Calibri" panose="020F0502020204030204" pitchFamily="34" charset="0"/>
                <a:ea typeface="Calibri" panose="020F0502020204030204" pitchFamily="34" charset="0"/>
                <a:cs typeface="Times New Roman" panose="02020603050405020304" pitchFamily="18" charset="0"/>
              </a:rPr>
              <a:t>). Não </a:t>
            </a:r>
            <a:r>
              <a:rPr lang="pt-BR" sz="2400" dirty="0">
                <a:latin typeface="Calibri" panose="020F0502020204030204" pitchFamily="34" charset="0"/>
                <a:ea typeface="Calibri" panose="020F0502020204030204" pitchFamily="34" charset="0"/>
                <a:cs typeface="Times New Roman" panose="02020603050405020304" pitchFamily="18" charset="0"/>
              </a:rPr>
              <a:t>tenhais medo também das vossas fraquezas e da vossa inaptidão! O Mestre divino disse: </a:t>
            </a:r>
            <a:r>
              <a:rPr lang="pt-BR" sz="2400" i="1" dirty="0">
                <a:latin typeface="Calibri" panose="020F0502020204030204" pitchFamily="34" charset="0"/>
                <a:ea typeface="Calibri" panose="020F0502020204030204" pitchFamily="34" charset="0"/>
                <a:cs typeface="Times New Roman" panose="02020603050405020304" pitchFamily="18" charset="0"/>
              </a:rPr>
              <a:t>"Eu estarei sempre convosco, todos os dias, até ao fim do mundo" (</a:t>
            </a:r>
            <a:r>
              <a:rPr lang="pt-BR" sz="2400" i="1" dirty="0" err="1">
                <a:latin typeface="Calibri" panose="020F0502020204030204" pitchFamily="34" charset="0"/>
                <a:ea typeface="Calibri" panose="020F0502020204030204" pitchFamily="34" charset="0"/>
                <a:cs typeface="Times New Roman" panose="02020603050405020304" pitchFamily="18" charset="0"/>
              </a:rPr>
              <a:t>Mt</a:t>
            </a:r>
            <a:r>
              <a:rPr lang="pt-BR" sz="2400" dirty="0">
                <a:latin typeface="Calibri" panose="020F0502020204030204" pitchFamily="34" charset="0"/>
                <a:ea typeface="Calibri" panose="020F0502020204030204" pitchFamily="34" charset="0"/>
                <a:cs typeface="Times New Roman" panose="02020603050405020304" pitchFamily="18" charset="0"/>
              </a:rPr>
              <a:t> 28, 20).</a:t>
            </a:r>
          </a:p>
          <a:p>
            <a:pPr algn="ctr"/>
            <a:r>
              <a:rPr lang="pt-BR" sz="2400" dirty="0">
                <a:latin typeface="Calibri" panose="020F0502020204030204" pitchFamily="34" charset="0"/>
                <a:ea typeface="Calibri" panose="020F0502020204030204" pitchFamily="34" charset="0"/>
                <a:cs typeface="Times New Roman" panose="02020603050405020304" pitchFamily="18" charset="0"/>
              </a:rPr>
              <a:t>Comunicai a mensagem de esperança, de graça e de amor de Cristo, mantendo sempre viva, neste mundo passageiro, a eterna perspectiva do Céu, perspectiva que nenhum meio de comunicação jamais poderá alcançar </a:t>
            </a:r>
            <a:r>
              <a:rPr lang="pt-BR" sz="2400" dirty="0" smtClean="0">
                <a:latin typeface="Calibri" panose="020F0502020204030204" pitchFamily="34" charset="0"/>
                <a:ea typeface="Calibri" panose="020F0502020204030204" pitchFamily="34" charset="0"/>
                <a:cs typeface="Times New Roman" panose="02020603050405020304" pitchFamily="18" charset="0"/>
              </a:rPr>
              <a:t>diretamente</a:t>
            </a:r>
            <a:r>
              <a:rPr lang="pt-BR" sz="2400" dirty="0">
                <a:latin typeface="Calibri" panose="020F0502020204030204" pitchFamily="34" charset="0"/>
                <a:ea typeface="Calibri" panose="020F0502020204030204" pitchFamily="34" charset="0"/>
                <a:cs typeface="Times New Roman" panose="02020603050405020304" pitchFamily="18" charset="0"/>
              </a:rPr>
              <a:t>:</a:t>
            </a:r>
            <a:r>
              <a:rPr lang="pt-BR" sz="2400" i="1" dirty="0">
                <a:latin typeface="Calibri" panose="020F0502020204030204" pitchFamily="34" charset="0"/>
                <a:ea typeface="Calibri" panose="020F0502020204030204" pitchFamily="34" charset="0"/>
                <a:cs typeface="Times New Roman" panose="02020603050405020304" pitchFamily="18" charset="0"/>
              </a:rPr>
              <a:t> "O que os olhos não viram, os ouvidos não ouviram, o coração do homem não pressentiu, isso Deus preparou para aqueles que o amam" (1 Cor</a:t>
            </a:r>
            <a:r>
              <a:rPr lang="pt-BR" sz="2400" dirty="0">
                <a:latin typeface="Calibri" panose="020F0502020204030204" pitchFamily="34" charset="0"/>
                <a:ea typeface="Calibri" panose="020F0502020204030204" pitchFamily="34" charset="0"/>
                <a:cs typeface="Times New Roman" panose="02020603050405020304" pitchFamily="18" charset="0"/>
              </a:rPr>
              <a:t> 2, 9</a:t>
            </a:r>
            <a:r>
              <a:rPr lang="pt-BR" sz="2400" dirty="0" smtClean="0">
                <a:latin typeface="Calibri" panose="020F0502020204030204" pitchFamily="34" charset="0"/>
                <a:ea typeface="Calibri" panose="020F0502020204030204" pitchFamily="34" charset="0"/>
                <a:cs typeface="Times New Roman" panose="02020603050405020304" pitchFamily="18" charset="0"/>
              </a:rPr>
              <a:t>).</a:t>
            </a:r>
          </a:p>
          <a:p>
            <a:pPr algn="ctr"/>
            <a:endParaRPr lang="pt-BR" sz="2400"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9563097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a:bodyPr>
          <a:lstStyle/>
          <a:p>
            <a:pPr marL="0" indent="0" algn="ctr">
              <a:buNone/>
            </a:pPr>
            <a:r>
              <a:rPr lang="pt-BR" sz="5400" b="1" dirty="0" smtClean="0"/>
              <a:t>OBRIGADO!</a:t>
            </a:r>
            <a:endParaRPr lang="pt-BR" sz="5400" b="1" dirty="0"/>
          </a:p>
        </p:txBody>
      </p:sp>
    </p:spTree>
    <p:extLst>
      <p:ext uri="{BB962C8B-B14F-4D97-AF65-F5344CB8AC3E}">
        <p14:creationId xmlns:p14="http://schemas.microsoft.com/office/powerpoint/2010/main" val="2456599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b="1" dirty="0" smtClean="0"/>
              <a:t>1. A EVANGELIZAÇÃO</a:t>
            </a:r>
            <a:endParaRPr lang="pt-BR" b="1" dirty="0"/>
          </a:p>
        </p:txBody>
      </p:sp>
      <p:sp>
        <p:nvSpPr>
          <p:cNvPr id="3" name="Espaço Reservado para Conteúdo 2"/>
          <p:cNvSpPr>
            <a:spLocks noGrp="1"/>
          </p:cNvSpPr>
          <p:nvPr>
            <p:ph idx="1"/>
          </p:nvPr>
        </p:nvSpPr>
        <p:spPr/>
        <p:txBody>
          <a:bodyPr>
            <a:normAutofit fontScale="92500"/>
          </a:bodyPr>
          <a:lstStyle/>
          <a:p>
            <a:pPr algn="just"/>
            <a:r>
              <a:rPr lang="pt-BR" sz="2600" dirty="0">
                <a:latin typeface="Calibri" panose="020F0502020204030204" pitchFamily="34" charset="0"/>
                <a:ea typeface="Calibri" panose="020F0502020204030204" pitchFamily="34" charset="0"/>
                <a:cs typeface="Times New Roman" panose="02020603050405020304" pitchFamily="18" charset="0"/>
              </a:rPr>
              <a:t>“... na história da salvação Cristo </a:t>
            </a:r>
            <a:r>
              <a:rPr lang="pt-BR" sz="2600" dirty="0" err="1">
                <a:latin typeface="Calibri" panose="020F0502020204030204" pitchFamily="34" charset="0"/>
                <a:ea typeface="Calibri" panose="020F0502020204030204" pitchFamily="34" charset="0"/>
                <a:cs typeface="Times New Roman" panose="02020603050405020304" pitchFamily="18" charset="0"/>
              </a:rPr>
              <a:t>apresentou-se-nos</a:t>
            </a:r>
            <a:r>
              <a:rPr lang="pt-BR" sz="2600" dirty="0">
                <a:latin typeface="Calibri" panose="020F0502020204030204" pitchFamily="34" charset="0"/>
                <a:ea typeface="Calibri" panose="020F0502020204030204" pitchFamily="34" charset="0"/>
                <a:cs typeface="Times New Roman" panose="02020603050405020304" pitchFamily="18" charset="0"/>
              </a:rPr>
              <a:t> como </a:t>
            </a:r>
            <a:r>
              <a:rPr lang="pt-BR" sz="2600" b="1" dirty="0">
                <a:latin typeface="Calibri" panose="020F0502020204030204" pitchFamily="34" charset="0"/>
                <a:ea typeface="Calibri" panose="020F0502020204030204" pitchFamily="34" charset="0"/>
                <a:cs typeface="Times New Roman" panose="02020603050405020304" pitchFamily="18" charset="0"/>
              </a:rPr>
              <a:t>‘comunicador’ do </a:t>
            </a:r>
            <a:r>
              <a:rPr lang="pt-BR" sz="2600" b="1" dirty="0" smtClean="0">
                <a:latin typeface="Calibri" panose="020F0502020204030204" pitchFamily="34" charset="0"/>
                <a:ea typeface="Calibri" panose="020F0502020204030204" pitchFamily="34" charset="0"/>
                <a:cs typeface="Times New Roman" panose="02020603050405020304" pitchFamily="18" charset="0"/>
              </a:rPr>
              <a:t>Pai</a:t>
            </a:r>
            <a:r>
              <a:rPr lang="pt-BR" sz="2600" dirty="0" smtClean="0">
                <a:latin typeface="Calibri" panose="020F0502020204030204" pitchFamily="34" charset="0"/>
                <a:ea typeface="Calibri" panose="020F0502020204030204" pitchFamily="34" charset="0"/>
                <a:cs typeface="Times New Roman" panose="02020603050405020304" pitchFamily="18" charset="0"/>
              </a:rPr>
              <a:t>: ‘Nestes dias... falou-nos por meio do Filho’ </a:t>
            </a:r>
            <a:r>
              <a:rPr lang="pt-BR" sz="2600" i="1" dirty="0" smtClean="0">
                <a:latin typeface="Calibri" panose="020F0502020204030204" pitchFamily="34" charset="0"/>
                <a:ea typeface="Calibri" panose="020F0502020204030204" pitchFamily="34" charset="0"/>
                <a:cs typeface="Times New Roman" panose="02020603050405020304" pitchFamily="18" charset="0"/>
              </a:rPr>
              <a:t>(</a:t>
            </a:r>
            <a:r>
              <a:rPr lang="pt-BR" sz="2600" i="1" dirty="0" err="1" smtClean="0">
                <a:latin typeface="Calibri" panose="020F0502020204030204" pitchFamily="34" charset="0"/>
                <a:ea typeface="Calibri" panose="020F0502020204030204" pitchFamily="34" charset="0"/>
                <a:cs typeface="Times New Roman" panose="02020603050405020304" pitchFamily="18" charset="0"/>
              </a:rPr>
              <a:t>Hb</a:t>
            </a:r>
            <a:r>
              <a:rPr lang="pt-BR" sz="2600" dirty="0" smtClean="0">
                <a:latin typeface="Calibri" panose="020F0502020204030204" pitchFamily="34" charset="0"/>
                <a:ea typeface="Calibri" panose="020F0502020204030204" pitchFamily="34" charset="0"/>
                <a:cs typeface="Times New Roman" panose="02020603050405020304" pitchFamily="18" charset="0"/>
              </a:rPr>
              <a:t> 1, 2). Palavra eterna que se fez carne, </a:t>
            </a:r>
            <a:r>
              <a:rPr lang="pt-BR" sz="2600" b="1" dirty="0" smtClean="0">
                <a:latin typeface="Calibri" panose="020F0502020204030204" pitchFamily="34" charset="0"/>
                <a:ea typeface="Calibri" panose="020F0502020204030204" pitchFamily="34" charset="0"/>
                <a:cs typeface="Times New Roman" panose="02020603050405020304" pitchFamily="18" charset="0"/>
              </a:rPr>
              <a:t>Ele</a:t>
            </a:r>
            <a:r>
              <a:rPr lang="pt-BR" sz="2600" b="1" dirty="0">
                <a:latin typeface="Calibri" panose="020F0502020204030204" pitchFamily="34" charset="0"/>
                <a:ea typeface="Calibri" panose="020F0502020204030204" pitchFamily="34" charset="0"/>
                <a:cs typeface="Times New Roman" panose="02020603050405020304" pitchFamily="18" charset="0"/>
              </a:rPr>
              <a:t>, ao comunicar-se, manifesta sempre respeito por </a:t>
            </a:r>
            <a:r>
              <a:rPr lang="pt-BR" sz="2600" b="1" dirty="0" smtClean="0">
                <a:latin typeface="Calibri" panose="020F0502020204030204" pitchFamily="34" charset="0"/>
                <a:ea typeface="Calibri" panose="020F0502020204030204" pitchFamily="34" charset="0"/>
                <a:cs typeface="Times New Roman" panose="02020603050405020304" pitchFamily="18" charset="0"/>
              </a:rPr>
              <a:t>todos </a:t>
            </a:r>
            <a:r>
              <a:rPr lang="pt-BR" sz="2600" b="1" dirty="0">
                <a:latin typeface="Calibri" panose="020F0502020204030204" pitchFamily="34" charset="0"/>
                <a:ea typeface="Calibri" panose="020F0502020204030204" pitchFamily="34" charset="0"/>
                <a:cs typeface="Times New Roman" panose="02020603050405020304" pitchFamily="18" charset="0"/>
              </a:rPr>
              <a:t>os que o escutam, ensina a compreensão da sua situação e das suas necessidades, estimula à compaixão pelo seu sofrimento e à resoluta determinação ao dizer-lhes aquilo que eles precisam de ouvir, sem imposições nem constrições, engano nem manipulação</a:t>
            </a:r>
            <a:r>
              <a:rPr lang="pt-BR" sz="2600" dirty="0">
                <a:latin typeface="Calibri" panose="020F0502020204030204" pitchFamily="34" charset="0"/>
                <a:ea typeface="Calibri" panose="020F0502020204030204" pitchFamily="34" charset="0"/>
                <a:cs typeface="Times New Roman" panose="02020603050405020304" pitchFamily="18" charset="0"/>
              </a:rPr>
              <a:t>”.</a:t>
            </a:r>
            <a:r>
              <a:rPr lang="pt-BR" sz="2800" dirty="0">
                <a:latin typeface="Calibri" panose="020F0502020204030204" pitchFamily="34" charset="0"/>
                <a:ea typeface="Calibri" panose="020F0502020204030204" pitchFamily="34" charset="0"/>
                <a:cs typeface="Times New Roman" panose="02020603050405020304" pitchFamily="18" charset="0"/>
              </a:rPr>
              <a:t> </a:t>
            </a:r>
            <a:r>
              <a:rPr lang="pt-BR" sz="1900" dirty="0">
                <a:latin typeface="Calibri" panose="020F0502020204030204" pitchFamily="34" charset="0"/>
                <a:ea typeface="Calibri" panose="020F0502020204030204" pitchFamily="34" charset="0"/>
                <a:cs typeface="Times New Roman" panose="02020603050405020304" pitchFamily="18" charset="0"/>
              </a:rPr>
              <a:t>(Carta Apostólica, Rápido Desenvolvimento, 24.01.2005, nº 11)</a:t>
            </a:r>
          </a:p>
          <a:p>
            <a:endParaRPr lang="pt-BR" dirty="0"/>
          </a:p>
        </p:txBody>
      </p:sp>
    </p:spTree>
    <p:extLst>
      <p:ext uri="{BB962C8B-B14F-4D97-AF65-F5344CB8AC3E}">
        <p14:creationId xmlns:p14="http://schemas.microsoft.com/office/powerpoint/2010/main" val="9724613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2. A COMUNICAÇÃO COMO “COMUNHÃO”</a:t>
            </a:r>
            <a:endParaRPr lang="pt-BR" sz="2800" b="1" dirty="0"/>
          </a:p>
        </p:txBody>
      </p:sp>
      <p:sp>
        <p:nvSpPr>
          <p:cNvPr id="3" name="Espaço Reservado para Conteúdo 2"/>
          <p:cNvSpPr>
            <a:spLocks noGrp="1"/>
          </p:cNvSpPr>
          <p:nvPr>
            <p:ph idx="1"/>
          </p:nvPr>
        </p:nvSpPr>
        <p:spPr/>
        <p:txBody>
          <a:bodyPr>
            <a:normAutofit lnSpcReduction="10000"/>
          </a:bodyPr>
          <a:lstStyle/>
          <a:p>
            <a:pPr algn="just"/>
            <a:r>
              <a:rPr lang="pt-BR" sz="2400" dirty="0">
                <a:latin typeface="Calibri" panose="020F0502020204030204" pitchFamily="34" charset="0"/>
                <a:ea typeface="Calibri" panose="020F0502020204030204" pitchFamily="34" charset="0"/>
                <a:cs typeface="Times New Roman" panose="02020603050405020304" pitchFamily="18" charset="0"/>
              </a:rPr>
              <a:t>“Ajudai-me com uma comunicação </a:t>
            </a:r>
            <a:r>
              <a:rPr lang="pt-BR" sz="2400" dirty="0" smtClean="0">
                <a:latin typeface="Calibri" panose="020F0502020204030204" pitchFamily="34" charset="0"/>
                <a:ea typeface="Calibri" panose="020F0502020204030204" pitchFamily="34" charset="0"/>
                <a:cs typeface="Times New Roman" panose="02020603050405020304" pitchFamily="18" charset="0"/>
              </a:rPr>
              <a:t>que </a:t>
            </a:r>
            <a:r>
              <a:rPr lang="pt-BR" sz="2400" dirty="0">
                <a:latin typeface="Calibri" panose="020F0502020204030204" pitchFamily="34" charset="0"/>
                <a:ea typeface="Calibri" panose="020F0502020204030204" pitchFamily="34" charset="0"/>
                <a:cs typeface="Times New Roman" panose="02020603050405020304" pitchFamily="18" charset="0"/>
              </a:rPr>
              <a:t>seja instrumento para a comunhão.” </a:t>
            </a:r>
            <a:r>
              <a:rPr lang="pt-BR" dirty="0" smtClean="0">
                <a:latin typeface="Calibri" panose="020F0502020204030204" pitchFamily="34" charset="0"/>
                <a:ea typeface="Calibri" panose="020F0502020204030204" pitchFamily="34" charset="0"/>
                <a:cs typeface="Times New Roman" panose="02020603050405020304" pitchFamily="18" charset="0"/>
              </a:rPr>
              <a:t>(Papa Francisco, Plenária </a:t>
            </a:r>
            <a:r>
              <a:rPr lang="pt-BR" dirty="0">
                <a:latin typeface="Calibri" panose="020F0502020204030204" pitchFamily="34" charset="0"/>
                <a:ea typeface="Calibri" panose="020F0502020204030204" pitchFamily="34" charset="0"/>
                <a:cs typeface="Times New Roman" panose="02020603050405020304" pitchFamily="18" charset="0"/>
              </a:rPr>
              <a:t>do </a:t>
            </a:r>
            <a:r>
              <a:rPr lang="pt-BR" dirty="0" err="1">
                <a:latin typeface="Calibri" panose="020F0502020204030204" pitchFamily="34" charset="0"/>
                <a:ea typeface="Calibri" panose="020F0502020204030204" pitchFamily="34" charset="0"/>
                <a:cs typeface="Times New Roman" panose="02020603050405020304" pitchFamily="18" charset="0"/>
              </a:rPr>
              <a:t>Dicastério</a:t>
            </a:r>
            <a:r>
              <a:rPr lang="pt-BR" dirty="0">
                <a:latin typeface="Calibri" panose="020F0502020204030204" pitchFamily="34" charset="0"/>
                <a:ea typeface="Calibri" panose="020F0502020204030204" pitchFamily="34" charset="0"/>
                <a:cs typeface="Times New Roman" panose="02020603050405020304" pitchFamily="18" charset="0"/>
              </a:rPr>
              <a:t> para a Comunicação, 31.10.2024)</a:t>
            </a:r>
          </a:p>
          <a:p>
            <a:endParaRPr lang="pt-BR" dirty="0" smtClean="0"/>
          </a:p>
          <a:p>
            <a:pPr algn="just"/>
            <a:r>
              <a:rPr lang="pt-BR" sz="2400" dirty="0" smtClean="0">
                <a:latin typeface="Calibri" panose="020F0502020204030204" pitchFamily="34" charset="0"/>
                <a:ea typeface="Calibri" panose="020F0502020204030204" pitchFamily="34" charset="0"/>
                <a:cs typeface="Calibri" panose="020F0502020204030204" pitchFamily="34" charset="0"/>
              </a:rPr>
              <a:t>Comunicação = busca do outro e um compartilhar</a:t>
            </a:r>
          </a:p>
          <a:p>
            <a:pPr algn="just"/>
            <a:endParaRPr lang="pt-BR" sz="2400" dirty="0">
              <a:latin typeface="Calibri" panose="020F0502020204030204" pitchFamily="34" charset="0"/>
              <a:ea typeface="Calibri" panose="020F0502020204030204" pitchFamily="34" charset="0"/>
              <a:cs typeface="Calibri" panose="020F0502020204030204" pitchFamily="34" charset="0"/>
            </a:endParaRPr>
          </a:p>
          <a:p>
            <a:pPr algn="just"/>
            <a:r>
              <a:rPr lang="pt-BR" sz="2400" dirty="0" smtClean="0">
                <a:latin typeface="Calibri" panose="020F0502020204030204" pitchFamily="34" charset="0"/>
                <a:ea typeface="Calibri" panose="020F0502020204030204" pitchFamily="34" charset="0"/>
                <a:cs typeface="Calibri" panose="020F0502020204030204" pitchFamily="34" charset="0"/>
              </a:rPr>
              <a:t>Comunicação = difusão (</a:t>
            </a:r>
            <a:r>
              <a:rPr lang="es-ES" sz="2400" dirty="0" smtClean="0">
                <a:latin typeface="Calibri" panose="020F0502020204030204" pitchFamily="34" charset="0"/>
                <a:ea typeface="Calibri" panose="020F0502020204030204" pitchFamily="34" charset="0"/>
                <a:cs typeface="Calibri" panose="020F0502020204030204" pitchFamily="34" charset="0"/>
              </a:rPr>
              <a:t>por </a:t>
            </a:r>
            <a:r>
              <a:rPr lang="es-ES" sz="2400" dirty="0" err="1" smtClean="0">
                <a:latin typeface="Calibri" panose="020F0502020204030204" pitchFamily="34" charset="0"/>
                <a:ea typeface="Calibri" panose="020F0502020204030204" pitchFamily="34" charset="0"/>
                <a:cs typeface="Calibri" panose="020F0502020204030204" pitchFamily="34" charset="0"/>
              </a:rPr>
              <a:t>meio</a:t>
            </a:r>
            <a:r>
              <a:rPr lang="es-ES" sz="2400" smtClean="0">
                <a:latin typeface="Calibri" panose="020F0502020204030204" pitchFamily="34" charset="0"/>
                <a:ea typeface="Calibri" panose="020F0502020204030204" pitchFamily="34" charset="0"/>
                <a:cs typeface="Calibri" panose="020F0502020204030204" pitchFamily="34" charset="0"/>
              </a:rPr>
              <a:t> de </a:t>
            </a:r>
            <a:r>
              <a:rPr lang="es-ES" sz="2400" dirty="0">
                <a:latin typeface="Calibri" panose="020F0502020204030204" pitchFamily="34" charset="0"/>
                <a:ea typeface="Calibri" panose="020F0502020204030204" pitchFamily="34" charset="0"/>
                <a:cs typeface="Calibri" panose="020F0502020204030204" pitchFamily="34" charset="0"/>
              </a:rPr>
              <a:t>escritos, </a:t>
            </a:r>
            <a:r>
              <a:rPr lang="es-ES" sz="2400" dirty="0" err="1">
                <a:latin typeface="Calibri" panose="020F0502020204030204" pitchFamily="34" charset="0"/>
                <a:ea typeface="Calibri" panose="020F0502020204030204" pitchFamily="34" charset="0"/>
                <a:cs typeface="Calibri" panose="020F0502020204030204" pitchFamily="34" charset="0"/>
              </a:rPr>
              <a:t>livros</a:t>
            </a:r>
            <a:r>
              <a:rPr lang="es-ES" sz="2400" dirty="0">
                <a:latin typeface="Calibri" panose="020F0502020204030204" pitchFamily="34" charset="0"/>
                <a:ea typeface="Calibri" panose="020F0502020204030204" pitchFamily="34" charset="0"/>
                <a:cs typeface="Calibri" panose="020F0502020204030204" pitchFamily="34" charset="0"/>
              </a:rPr>
              <a:t> e periódicos, e </a:t>
            </a:r>
            <a:r>
              <a:rPr lang="es-ES" sz="2400" dirty="0" err="1">
                <a:latin typeface="Calibri" panose="020F0502020204030204" pitchFamily="34" charset="0"/>
                <a:ea typeface="Calibri" panose="020F0502020204030204" pitchFamily="34" charset="0"/>
                <a:cs typeface="Calibri" panose="020F0502020204030204" pitchFamily="34" charset="0"/>
              </a:rPr>
              <a:t>depois</a:t>
            </a:r>
            <a:r>
              <a:rPr lang="es-ES" sz="2400" dirty="0">
                <a:latin typeface="Calibri" panose="020F0502020204030204" pitchFamily="34" charset="0"/>
                <a:ea typeface="Calibri" panose="020F0502020204030204" pitchFamily="34" charset="0"/>
                <a:cs typeface="Calibri" panose="020F0502020204030204" pitchFamily="34" charset="0"/>
              </a:rPr>
              <a:t>, mediante o </a:t>
            </a:r>
            <a:r>
              <a:rPr lang="es-ES" sz="2400" dirty="0" err="1">
                <a:latin typeface="Calibri" panose="020F0502020204030204" pitchFamily="34" charset="0"/>
                <a:ea typeface="Calibri" panose="020F0502020204030204" pitchFamily="34" charset="0"/>
                <a:cs typeface="Calibri" panose="020F0502020204030204" pitchFamily="34" charset="0"/>
              </a:rPr>
              <a:t>telefone</a:t>
            </a:r>
            <a:r>
              <a:rPr lang="es-ES" sz="2400" dirty="0">
                <a:latin typeface="Calibri" panose="020F0502020204030204" pitchFamily="34" charset="0"/>
                <a:ea typeface="Calibri" panose="020F0502020204030204" pitchFamily="34" charset="0"/>
                <a:cs typeface="Calibri" panose="020F0502020204030204" pitchFamily="34" charset="0"/>
              </a:rPr>
              <a:t>, o </a:t>
            </a:r>
            <a:r>
              <a:rPr lang="es-ES" sz="2400" dirty="0" err="1">
                <a:latin typeface="Calibri" panose="020F0502020204030204" pitchFamily="34" charset="0"/>
                <a:ea typeface="Calibri" panose="020F0502020204030204" pitchFamily="34" charset="0"/>
                <a:cs typeface="Calibri" panose="020F0502020204030204" pitchFamily="34" charset="0"/>
              </a:rPr>
              <a:t>rádio</a:t>
            </a:r>
            <a:r>
              <a:rPr lang="es-ES" sz="2400" dirty="0">
                <a:latin typeface="Calibri" panose="020F0502020204030204" pitchFamily="34" charset="0"/>
                <a:ea typeface="Calibri" panose="020F0502020204030204" pitchFamily="34" charset="0"/>
                <a:cs typeface="Calibri" panose="020F0502020204030204" pitchFamily="34" charset="0"/>
              </a:rPr>
              <a:t>, o cinema, e, finalmente, mediante a </a:t>
            </a:r>
            <a:r>
              <a:rPr lang="es-ES" sz="2400" dirty="0" err="1">
                <a:latin typeface="Calibri" panose="020F0502020204030204" pitchFamily="34" charset="0"/>
                <a:ea typeface="Calibri" panose="020F0502020204030204" pitchFamily="34" charset="0"/>
                <a:cs typeface="Calibri" panose="020F0502020204030204" pitchFamily="34" charset="0"/>
              </a:rPr>
              <a:t>televisão</a:t>
            </a:r>
            <a:r>
              <a:rPr lang="es-ES" sz="2400" dirty="0">
                <a:latin typeface="Calibri" panose="020F0502020204030204" pitchFamily="34" charset="0"/>
                <a:ea typeface="Calibri" panose="020F0502020204030204" pitchFamily="34" charset="0"/>
                <a:cs typeface="Calibri" panose="020F0502020204030204" pitchFamily="34" charset="0"/>
              </a:rPr>
              <a:t> e a </a:t>
            </a:r>
            <a:r>
              <a:rPr lang="es-ES" sz="2400" dirty="0" smtClean="0">
                <a:latin typeface="Calibri" panose="020F0502020204030204" pitchFamily="34" charset="0"/>
                <a:ea typeface="Calibri" panose="020F0502020204030204" pitchFamily="34" charset="0"/>
                <a:cs typeface="Calibri" panose="020F0502020204030204" pitchFamily="34" charset="0"/>
              </a:rPr>
              <a:t>informática).</a:t>
            </a:r>
            <a:endParaRPr lang="pt-BR" sz="2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85250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400" b="1" dirty="0" smtClean="0"/>
              <a:t>3. A COMUNICAÇÃO COMO PROXIMIDADE E RELAÇÃO</a:t>
            </a:r>
            <a:endParaRPr lang="pt-BR" sz="2400" b="1" dirty="0"/>
          </a:p>
        </p:txBody>
      </p:sp>
      <p:sp>
        <p:nvSpPr>
          <p:cNvPr id="3" name="Espaço Reservado para Conteúdo 2"/>
          <p:cNvSpPr>
            <a:spLocks noGrp="1"/>
          </p:cNvSpPr>
          <p:nvPr>
            <p:ph idx="1"/>
          </p:nvPr>
        </p:nvSpPr>
        <p:spPr/>
        <p:txBody>
          <a:bodyPr>
            <a:normAutofit lnSpcReduction="10000"/>
          </a:bodyPr>
          <a:lstStyle/>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“Deve-se </a:t>
            </a:r>
            <a:r>
              <a:rPr lang="pt-BR" sz="2400" dirty="0">
                <a:latin typeface="Calibri" panose="020F0502020204030204" pitchFamily="34" charset="0"/>
                <a:ea typeface="Calibri" panose="020F0502020204030204" pitchFamily="34" charset="0"/>
                <a:cs typeface="Times New Roman" panose="02020603050405020304" pitchFamily="18" charset="0"/>
              </a:rPr>
              <a:t>entender a sociedade atual a partir dos processos de comunicação centrados na pessoa e nas relações entre ela, a sociedade e o mundo.” </a:t>
            </a:r>
            <a:r>
              <a:rPr lang="pt-BR" dirty="0">
                <a:latin typeface="Calibri" panose="020F0502020204030204" pitchFamily="34" charset="0"/>
                <a:ea typeface="Calibri" panose="020F0502020204030204" pitchFamily="34" charset="0"/>
                <a:cs typeface="Times New Roman" panose="02020603050405020304" pitchFamily="18" charset="0"/>
              </a:rPr>
              <a:t>(Diretório de Comunicação, nº 18</a:t>
            </a:r>
            <a:r>
              <a:rPr lang="pt-BR" dirty="0" smtClean="0">
                <a:latin typeface="Calibri" panose="020F0502020204030204" pitchFamily="34" charset="0"/>
                <a:ea typeface="Calibri" panose="020F0502020204030204" pitchFamily="34" charset="0"/>
                <a:cs typeface="Times New Roman" panose="02020603050405020304" pitchFamily="18" charset="0"/>
              </a:rPr>
              <a:t>)</a:t>
            </a:r>
          </a:p>
          <a:p>
            <a:pPr algn="just"/>
            <a:r>
              <a:rPr lang="es-ES"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a:latin typeface="Calibri" panose="020F0502020204030204" pitchFamily="34" charset="0"/>
                <a:ea typeface="Calibri" panose="020F0502020204030204" pitchFamily="34" charset="0"/>
                <a:cs typeface="Times New Roman" panose="02020603050405020304" pitchFamily="18" charset="0"/>
              </a:rPr>
              <a:t>Comunicar significa partilhar, e a partilha exige a escuta, o acolhimento. Escutar é muito mais do que ouvir. Ouvir diz respeito ao âmbito da informação; escutar, ao invés, refere-se ao âmbito da comunicação e requer a proximidade</a:t>
            </a:r>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a:latin typeface="Calibri" panose="020F0502020204030204" pitchFamily="34" charset="0"/>
                <a:ea typeface="Calibri" panose="020F0502020204030204" pitchFamily="34" charset="0"/>
                <a:cs typeface="Times New Roman" panose="02020603050405020304" pitchFamily="18" charset="0"/>
              </a:rPr>
              <a:t> </a:t>
            </a:r>
            <a:r>
              <a:rPr lang="pt-BR" sz="2400" b="1" dirty="0">
                <a:latin typeface="Calibri" panose="020F0502020204030204" pitchFamily="34" charset="0"/>
                <a:ea typeface="Calibri" panose="020F0502020204030204" pitchFamily="34" charset="0"/>
                <a:cs typeface="Times New Roman" panose="02020603050405020304" pitchFamily="18" charset="0"/>
              </a:rPr>
              <a:t>Gosto de definir este poder da comunicação como ‘proximidade’</a:t>
            </a:r>
            <a:r>
              <a:rPr lang="pt-BR" sz="2400" dirty="0">
                <a:latin typeface="Calibri" panose="020F0502020204030204" pitchFamily="34" charset="0"/>
                <a:ea typeface="Calibri" panose="020F0502020204030204" pitchFamily="34" charset="0"/>
                <a:cs typeface="Times New Roman" panose="02020603050405020304" pitchFamily="18" charset="0"/>
              </a:rPr>
              <a:t>.” </a:t>
            </a:r>
            <a:r>
              <a:rPr lang="pt-BR" dirty="0">
                <a:latin typeface="Calibri" panose="020F0502020204030204" pitchFamily="34" charset="0"/>
                <a:ea typeface="Calibri" panose="020F0502020204030204" pitchFamily="34" charset="0"/>
                <a:cs typeface="Times New Roman" panose="02020603050405020304" pitchFamily="18" charset="0"/>
              </a:rPr>
              <a:t>(Papa Francisco, DMCS 2016)</a:t>
            </a:r>
          </a:p>
          <a:p>
            <a:endParaRPr lang="pt-BR" dirty="0"/>
          </a:p>
        </p:txBody>
      </p:sp>
    </p:spTree>
    <p:extLst>
      <p:ext uri="{BB962C8B-B14F-4D97-AF65-F5344CB8AC3E}">
        <p14:creationId xmlns:p14="http://schemas.microsoft.com/office/powerpoint/2010/main" val="5728488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b="1" dirty="0" smtClean="0"/>
              <a:t>4. A COMUNHÃO NAS DIFERENÇAS</a:t>
            </a:r>
            <a:endParaRPr lang="pt-BR" sz="3200" b="1" dirty="0"/>
          </a:p>
        </p:txBody>
      </p:sp>
      <p:sp>
        <p:nvSpPr>
          <p:cNvPr id="3" name="Espaço Reservado para Conteúdo 2"/>
          <p:cNvSpPr>
            <a:spLocks noGrp="1"/>
          </p:cNvSpPr>
          <p:nvPr>
            <p:ph idx="1"/>
          </p:nvPr>
        </p:nvSpPr>
        <p:spPr/>
        <p:txBody>
          <a:bodyPr>
            <a:normAutofit/>
          </a:bodyPr>
          <a:lstStyle/>
          <a:p>
            <a:pPr algn="just"/>
            <a:r>
              <a:rPr lang="pt-BR" sz="2000" dirty="0" smtClean="0">
                <a:latin typeface="Calibri" panose="020F0502020204030204" pitchFamily="34" charset="0"/>
                <a:ea typeface="Calibri" panose="020F0502020204030204" pitchFamily="34" charset="0"/>
                <a:cs typeface="Times New Roman" panose="02020603050405020304" pitchFamily="18" charset="0"/>
              </a:rPr>
              <a:t>“Como </a:t>
            </a:r>
            <a:r>
              <a:rPr lang="pt-BR" sz="2000" dirty="0">
                <a:latin typeface="Calibri" panose="020F0502020204030204" pitchFamily="34" charset="0"/>
                <a:ea typeface="Calibri" panose="020F0502020204030204" pitchFamily="34" charset="0"/>
                <a:cs typeface="Times New Roman" panose="02020603050405020304" pitchFamily="18" charset="0"/>
              </a:rPr>
              <a:t>seres sociais, precisamos de comunicar, descobrir as riquezas de cada um, valorizar aquilo que nos une e </a:t>
            </a:r>
            <a:r>
              <a:rPr lang="pt-BR" sz="2000" b="1" dirty="0">
                <a:latin typeface="Calibri" panose="020F0502020204030204" pitchFamily="34" charset="0"/>
                <a:ea typeface="Calibri" panose="020F0502020204030204" pitchFamily="34" charset="0"/>
                <a:cs typeface="Times New Roman" panose="02020603050405020304" pitchFamily="18" charset="0"/>
              </a:rPr>
              <a:t>olhar as diferenças como possibilidades de crescimento no respeito por </a:t>
            </a:r>
            <a:r>
              <a:rPr lang="pt-BR" sz="2000" b="1" dirty="0" smtClean="0">
                <a:latin typeface="Calibri" panose="020F0502020204030204" pitchFamily="34" charset="0"/>
                <a:ea typeface="Calibri" panose="020F0502020204030204" pitchFamily="34" charset="0"/>
                <a:cs typeface="Times New Roman" panose="02020603050405020304" pitchFamily="18" charset="0"/>
              </a:rPr>
              <a:t>todos.</a:t>
            </a:r>
            <a:r>
              <a:rPr lang="pt-BR" sz="2000" dirty="0" smtClean="0">
                <a:latin typeface="Calibri" panose="020F0502020204030204" pitchFamily="34" charset="0"/>
                <a:ea typeface="Calibri" panose="020F0502020204030204" pitchFamily="34" charset="0"/>
                <a:cs typeface="Times New Roman" panose="02020603050405020304" pitchFamily="18" charset="0"/>
              </a:rPr>
              <a:t>” </a:t>
            </a:r>
            <a:r>
              <a:rPr lang="pt-BR" dirty="0">
                <a:latin typeface="Calibri" panose="020F0502020204030204" pitchFamily="34" charset="0"/>
                <a:ea typeface="Calibri" panose="020F0502020204030204" pitchFamily="34" charset="0"/>
                <a:cs typeface="Times New Roman" panose="02020603050405020304" pitchFamily="18" charset="0"/>
              </a:rPr>
              <a:t>(Diretório de Comunicação, nº 14)</a:t>
            </a:r>
          </a:p>
          <a:p>
            <a:pPr algn="just"/>
            <a:r>
              <a:rPr lang="pt-BR" sz="2000" dirty="0" smtClean="0">
                <a:latin typeface="Calibri" panose="020F0502020204030204" pitchFamily="34" charset="0"/>
                <a:ea typeface="Calibri" panose="020F0502020204030204" pitchFamily="34" charset="0"/>
                <a:cs typeface="Times New Roman" panose="02020603050405020304" pitchFamily="18" charset="0"/>
              </a:rPr>
              <a:t>“Quando </a:t>
            </a:r>
            <a:r>
              <a:rPr lang="pt-BR" sz="2000" dirty="0">
                <a:latin typeface="Calibri" panose="020F0502020204030204" pitchFamily="34" charset="0"/>
                <a:ea typeface="Calibri" panose="020F0502020204030204" pitchFamily="34" charset="0"/>
                <a:cs typeface="Times New Roman" panose="02020603050405020304" pitchFamily="18" charset="0"/>
              </a:rPr>
              <a:t>os indivíduos não se tratam uns aos outros como seres humanos, mas como meras expressões de um certo ponto de vista que não compartilham, testemunhamos outra expressão da “cultura do descarte”, que prolifera a “globalização” – e a normalização – “da indiferença”.... o caminho a percorrer é o cultivo de uma “cultura do encontro”, que </a:t>
            </a:r>
            <a:r>
              <a:rPr lang="pt-BR" sz="2000" b="1" dirty="0">
                <a:latin typeface="Calibri" panose="020F0502020204030204" pitchFamily="34" charset="0"/>
                <a:ea typeface="Calibri" panose="020F0502020204030204" pitchFamily="34" charset="0"/>
                <a:cs typeface="Times New Roman" panose="02020603050405020304" pitchFamily="18" charset="0"/>
              </a:rPr>
              <a:t>promova a amizade e a paz entre pessoas diferentes</a:t>
            </a:r>
            <a:r>
              <a:rPr lang="pt-BR" sz="2000" dirty="0">
                <a:latin typeface="Calibri" panose="020F0502020204030204" pitchFamily="34" charset="0"/>
                <a:ea typeface="Calibri" panose="020F0502020204030204" pitchFamily="34" charset="0"/>
                <a:cs typeface="Times New Roman" panose="02020603050405020304" pitchFamily="18" charset="0"/>
              </a:rPr>
              <a:t>.” </a:t>
            </a:r>
            <a:r>
              <a:rPr lang="pt-BR" dirty="0">
                <a:latin typeface="Calibri" panose="020F0502020204030204" pitchFamily="34" charset="0"/>
                <a:ea typeface="Calibri" panose="020F0502020204030204" pitchFamily="34" charset="0"/>
                <a:cs typeface="Times New Roman" panose="02020603050405020304" pitchFamily="18" charset="0"/>
              </a:rPr>
              <a:t>(RPP, nº 19)</a:t>
            </a:r>
          </a:p>
          <a:p>
            <a:endParaRPr lang="pt-BR" sz="2000" dirty="0"/>
          </a:p>
        </p:txBody>
      </p:sp>
    </p:spTree>
    <p:extLst>
      <p:ext uri="{BB962C8B-B14F-4D97-AF65-F5344CB8AC3E}">
        <p14:creationId xmlns:p14="http://schemas.microsoft.com/office/powerpoint/2010/main" val="3832340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5. ASSUMIR AS TECNOLOGIAS</a:t>
            </a:r>
            <a:endParaRPr lang="pt-BR" sz="2800" b="1" dirty="0"/>
          </a:p>
        </p:txBody>
      </p:sp>
      <p:sp>
        <p:nvSpPr>
          <p:cNvPr id="3" name="Espaço Reservado para Conteúdo 2"/>
          <p:cNvSpPr>
            <a:spLocks noGrp="1"/>
          </p:cNvSpPr>
          <p:nvPr>
            <p:ph idx="1"/>
          </p:nvPr>
        </p:nvSpPr>
        <p:spPr/>
        <p:txBody>
          <a:bodyPr>
            <a:normAutofit fontScale="92500"/>
          </a:bodyPr>
          <a:lstStyle/>
          <a:p>
            <a:pPr algn="just"/>
            <a:r>
              <a:rPr lang="pt-BR" sz="2000" dirty="0" smtClean="0">
                <a:latin typeface="Calibri" panose="020F0502020204030204" pitchFamily="34" charset="0"/>
                <a:ea typeface="Calibri" panose="020F0502020204030204" pitchFamily="34" charset="0"/>
                <a:cs typeface="Times New Roman" panose="02020603050405020304" pitchFamily="18" charset="0"/>
              </a:rPr>
              <a:t>“</a:t>
            </a:r>
            <a:r>
              <a:rPr lang="pt-BR" sz="2000" b="1" dirty="0" smtClean="0">
                <a:latin typeface="Calibri" panose="020F0502020204030204" pitchFamily="34" charset="0"/>
                <a:ea typeface="Calibri" panose="020F0502020204030204" pitchFamily="34" charset="0"/>
                <a:cs typeface="Times New Roman" panose="02020603050405020304" pitchFamily="18" charset="0"/>
              </a:rPr>
              <a:t>Os </a:t>
            </a:r>
            <a:r>
              <a:rPr lang="pt-BR" sz="2000" b="1" dirty="0">
                <a:latin typeface="Calibri" panose="020F0502020204030204" pitchFamily="34" charset="0"/>
                <a:ea typeface="Calibri" panose="020F0502020204030204" pitchFamily="34" charset="0"/>
                <a:cs typeface="Times New Roman" panose="02020603050405020304" pitchFamily="18" charset="0"/>
              </a:rPr>
              <a:t>maravilhosos progressos técnicos</a:t>
            </a:r>
            <a:r>
              <a:rPr lang="pt-BR" sz="2000" dirty="0">
                <a:latin typeface="Calibri" panose="020F0502020204030204" pitchFamily="34" charset="0"/>
                <a:ea typeface="Calibri" panose="020F0502020204030204" pitchFamily="34" charset="0"/>
                <a:cs typeface="Times New Roman" panose="02020603050405020304" pitchFamily="18" charset="0"/>
              </a:rPr>
              <a:t>, de que se gloriam os nossos tempos, sem dúvida são fruto do engenho e do trabalho humano, mas são primeiro que tudo dons de Deus, Criador do homem e inspirador de todas as obras; "não só produziu as criaturas, mas uma vez produzidas defende-as e protege-as"...</a:t>
            </a:r>
            <a:r>
              <a:rPr lang="pt-BR" sz="2000" b="1" dirty="0">
                <a:latin typeface="Calibri" panose="020F0502020204030204" pitchFamily="34" charset="0"/>
                <a:ea typeface="Calibri" panose="020F0502020204030204" pitchFamily="34" charset="0"/>
                <a:cs typeface="Times New Roman" panose="02020603050405020304" pitchFamily="18" charset="0"/>
              </a:rPr>
              <a:t>Entre as técnicas, alcançaram desenvolvimento extraordinário, durante o nosso século o cinema, a rádio e ultimamente a </a:t>
            </a:r>
            <a:r>
              <a:rPr lang="pt-BR" sz="2000" b="1" dirty="0" smtClean="0">
                <a:latin typeface="Calibri" panose="020F0502020204030204" pitchFamily="34" charset="0"/>
                <a:ea typeface="Calibri" panose="020F0502020204030204" pitchFamily="34" charset="0"/>
                <a:cs typeface="Times New Roman" panose="02020603050405020304" pitchFamily="18" charset="0"/>
              </a:rPr>
              <a:t>televisão.”</a:t>
            </a:r>
            <a:r>
              <a:rPr lang="pt-BR" sz="2000" dirty="0" smtClean="0">
                <a:latin typeface="Calibri" panose="020F0502020204030204" pitchFamily="34" charset="0"/>
                <a:ea typeface="Calibri" panose="020F0502020204030204" pitchFamily="34" charset="0"/>
                <a:cs typeface="Times New Roman" panose="02020603050405020304" pitchFamily="18" charset="0"/>
              </a:rPr>
              <a:t> </a:t>
            </a:r>
            <a:r>
              <a:rPr lang="pt-BR" sz="1700" dirty="0">
                <a:latin typeface="Calibri" panose="020F0502020204030204" pitchFamily="34" charset="0"/>
                <a:ea typeface="Calibri" panose="020F0502020204030204" pitchFamily="34" charset="0"/>
                <a:cs typeface="Times New Roman" panose="02020603050405020304" pitchFamily="18" charset="0"/>
              </a:rPr>
              <a:t>(Cf.: Pio XII, Miranda </a:t>
            </a:r>
            <a:r>
              <a:rPr lang="pt-BR" sz="1700" dirty="0" err="1">
                <a:latin typeface="Calibri" panose="020F0502020204030204" pitchFamily="34" charset="0"/>
                <a:ea typeface="Calibri" panose="020F0502020204030204" pitchFamily="34" charset="0"/>
                <a:cs typeface="Times New Roman" panose="02020603050405020304" pitchFamily="18" charset="0"/>
              </a:rPr>
              <a:t>Prorsus</a:t>
            </a:r>
            <a:r>
              <a:rPr lang="pt-BR" sz="1700" dirty="0">
                <a:latin typeface="Calibri" panose="020F0502020204030204" pitchFamily="34" charset="0"/>
                <a:ea typeface="Calibri" panose="020F0502020204030204" pitchFamily="34" charset="0"/>
                <a:cs typeface="Times New Roman" panose="02020603050405020304" pitchFamily="18" charset="0"/>
              </a:rPr>
              <a:t>, 1957)</a:t>
            </a:r>
          </a:p>
          <a:p>
            <a:pPr algn="just"/>
            <a:r>
              <a:rPr lang="pt-BR" sz="2000" dirty="0">
                <a:latin typeface="Calibri" panose="020F0502020204030204" pitchFamily="34" charset="0"/>
                <a:ea typeface="Calibri" panose="020F0502020204030204" pitchFamily="34" charset="0"/>
                <a:cs typeface="Times New Roman" panose="02020603050405020304" pitchFamily="18" charset="0"/>
              </a:rPr>
              <a:t>Entre as </a:t>
            </a:r>
            <a:r>
              <a:rPr lang="pt-BR" sz="2000" b="1" dirty="0">
                <a:latin typeface="Calibri" panose="020F0502020204030204" pitchFamily="34" charset="0"/>
                <a:ea typeface="Calibri" panose="020F0502020204030204" pitchFamily="34" charset="0"/>
                <a:cs typeface="Times New Roman" panose="02020603050405020304" pitchFamily="18" charset="0"/>
              </a:rPr>
              <a:t>maravilhosas invenções da técnica </a:t>
            </a:r>
            <a:r>
              <a:rPr lang="pt-BR" sz="2000" dirty="0" smtClean="0">
                <a:latin typeface="Calibri" panose="020F0502020204030204" pitchFamily="34" charset="0"/>
                <a:ea typeface="Calibri" panose="020F0502020204030204" pitchFamily="34" charset="0"/>
                <a:cs typeface="Times New Roman" panose="02020603050405020304" pitchFamily="18" charset="0"/>
              </a:rPr>
              <a:t>... salientam-se </a:t>
            </a:r>
            <a:r>
              <a:rPr lang="pt-BR" sz="2000" dirty="0">
                <a:latin typeface="Calibri" panose="020F0502020204030204" pitchFamily="34" charset="0"/>
                <a:ea typeface="Calibri" panose="020F0502020204030204" pitchFamily="34" charset="0"/>
                <a:cs typeface="Times New Roman" panose="02020603050405020304" pitchFamily="18" charset="0"/>
              </a:rPr>
              <a:t>aqueles que, por sua natureza, podem atingir e mover não só cada um dos homens mas também as multidões e toda a sociedade humana, como </a:t>
            </a:r>
            <a:r>
              <a:rPr lang="pt-BR" sz="2000" b="1" dirty="0">
                <a:latin typeface="Calibri" panose="020F0502020204030204" pitchFamily="34" charset="0"/>
                <a:ea typeface="Calibri" panose="020F0502020204030204" pitchFamily="34" charset="0"/>
                <a:cs typeface="Times New Roman" panose="02020603050405020304" pitchFamily="18" charset="0"/>
              </a:rPr>
              <a:t>a imprensa, o cinema, a rádio, a televisão e outros que, por isso mesmo, podem chamar-se, com toda a razão meios de comunicação social</a:t>
            </a:r>
            <a:r>
              <a:rPr lang="pt-BR" sz="2000" dirty="0" smtClean="0">
                <a:latin typeface="Calibri" panose="020F0502020204030204" pitchFamily="34" charset="0"/>
                <a:ea typeface="Calibri" panose="020F0502020204030204" pitchFamily="34" charset="0"/>
                <a:cs typeface="Times New Roman" panose="02020603050405020304" pitchFamily="18" charset="0"/>
              </a:rPr>
              <a:t>. </a:t>
            </a:r>
            <a:r>
              <a:rPr lang="pt-BR" sz="1700" dirty="0" smtClean="0">
                <a:latin typeface="Calibri" panose="020F0502020204030204" pitchFamily="34" charset="0"/>
                <a:ea typeface="Calibri" panose="020F0502020204030204" pitchFamily="34" charset="0"/>
                <a:cs typeface="Times New Roman" panose="02020603050405020304" pitchFamily="18" charset="0"/>
              </a:rPr>
              <a:t>(Cf.: Inter </a:t>
            </a:r>
            <a:r>
              <a:rPr lang="pt-BR" sz="1700" dirty="0">
                <a:latin typeface="Calibri" panose="020F0502020204030204" pitchFamily="34" charset="0"/>
                <a:ea typeface="Calibri" panose="020F0502020204030204" pitchFamily="34" charset="0"/>
                <a:cs typeface="Times New Roman" panose="02020603050405020304" pitchFamily="18" charset="0"/>
              </a:rPr>
              <a:t>Mirifica, 04.12.1963)</a:t>
            </a:r>
          </a:p>
          <a:p>
            <a:endParaRPr lang="pt-BR" dirty="0"/>
          </a:p>
        </p:txBody>
      </p:sp>
    </p:spTree>
    <p:extLst>
      <p:ext uri="{BB962C8B-B14F-4D97-AF65-F5344CB8AC3E}">
        <p14:creationId xmlns:p14="http://schemas.microsoft.com/office/powerpoint/2010/main" val="1035553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2800" b="1" dirty="0" smtClean="0"/>
              <a:t>5. ASSUMIR AS TECNOLOGIAS</a:t>
            </a:r>
            <a:endParaRPr lang="pt-BR" sz="2800" b="1" dirty="0"/>
          </a:p>
        </p:txBody>
      </p:sp>
      <p:sp>
        <p:nvSpPr>
          <p:cNvPr id="3" name="Espaço Reservado para Conteúdo 2"/>
          <p:cNvSpPr>
            <a:spLocks noGrp="1"/>
          </p:cNvSpPr>
          <p:nvPr>
            <p:ph idx="1"/>
          </p:nvPr>
        </p:nvSpPr>
        <p:spPr/>
        <p:txBody>
          <a:bodyPr/>
          <a:lstStyle/>
          <a:p>
            <a:pPr algn="ctr"/>
            <a:r>
              <a:rPr lang="pt-BR" sz="2400" dirty="0" smtClean="0">
                <a:latin typeface="Calibri" panose="020F0502020204030204" pitchFamily="34" charset="0"/>
                <a:ea typeface="Calibri" panose="020F0502020204030204" pitchFamily="34" charset="0"/>
                <a:cs typeface="Times New Roman" panose="02020603050405020304" pitchFamily="18" charset="0"/>
              </a:rPr>
              <a:t>“A </a:t>
            </a:r>
            <a:r>
              <a:rPr lang="pt-BR" sz="2400" dirty="0">
                <a:latin typeface="Calibri" panose="020F0502020204030204" pitchFamily="34" charset="0"/>
                <a:ea typeface="Calibri" panose="020F0502020204030204" pitchFamily="34" charset="0"/>
                <a:cs typeface="Times New Roman" panose="02020603050405020304" pitchFamily="18" charset="0"/>
              </a:rPr>
              <a:t>Igreja viria a sentir-se culpável diante do seu Senhor, se ela não lançasse mão destes meios potentes que a inteligência humana torna cada dia mais aperfeiçoados. É servindo-se deles que ela </a:t>
            </a:r>
            <a:r>
              <a:rPr lang="pt-BR" sz="2400" dirty="0" smtClean="0">
                <a:latin typeface="Calibri" panose="020F0502020204030204" pitchFamily="34" charset="0"/>
                <a:ea typeface="Calibri" panose="020F0502020204030204" pitchFamily="34" charset="0"/>
                <a:cs typeface="Times New Roman" panose="02020603050405020304" pitchFamily="18" charset="0"/>
              </a:rPr>
              <a:t>‘proclama </a:t>
            </a:r>
            <a:r>
              <a:rPr lang="pt-BR" sz="2400" dirty="0">
                <a:latin typeface="Calibri" panose="020F0502020204030204" pitchFamily="34" charset="0"/>
                <a:ea typeface="Calibri" panose="020F0502020204030204" pitchFamily="34" charset="0"/>
                <a:cs typeface="Times New Roman" panose="02020603050405020304" pitchFamily="18" charset="0"/>
              </a:rPr>
              <a:t>sobre os </a:t>
            </a:r>
            <a:r>
              <a:rPr lang="pt-BR" sz="2400" dirty="0" smtClean="0">
                <a:latin typeface="Calibri" panose="020F0502020204030204" pitchFamily="34" charset="0"/>
                <a:ea typeface="Calibri" panose="020F0502020204030204" pitchFamily="34" charset="0"/>
                <a:cs typeface="Times New Roman" panose="02020603050405020304" pitchFamily="18" charset="0"/>
              </a:rPr>
              <a:t>telhados’, </a:t>
            </a:r>
            <a:r>
              <a:rPr lang="pt-BR" sz="2400" dirty="0">
                <a:latin typeface="Calibri" panose="020F0502020204030204" pitchFamily="34" charset="0"/>
                <a:ea typeface="Calibri" panose="020F0502020204030204" pitchFamily="34" charset="0"/>
                <a:cs typeface="Times New Roman" panose="02020603050405020304" pitchFamily="18" charset="0"/>
              </a:rPr>
              <a:t>a mensagem de que é depositária. Neles encontra uma versão moderna e eficaz do púlpito. Graças a eles consegue falar às </a:t>
            </a:r>
            <a:r>
              <a:rPr lang="pt-BR" sz="2400" dirty="0" smtClean="0">
                <a:latin typeface="Calibri" panose="020F0502020204030204" pitchFamily="34" charset="0"/>
                <a:ea typeface="Calibri" panose="020F0502020204030204" pitchFamily="34" charset="0"/>
                <a:cs typeface="Times New Roman" panose="02020603050405020304" pitchFamily="18" charset="0"/>
              </a:rPr>
              <a:t>multidões.” </a:t>
            </a:r>
            <a:endParaRPr lang="pt-BR" sz="2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pt-BR" sz="2000" dirty="0" smtClean="0">
                <a:latin typeface="Calibri" panose="020F0502020204030204" pitchFamily="34" charset="0"/>
                <a:ea typeface="Calibri" panose="020F0502020204030204" pitchFamily="34" charset="0"/>
                <a:cs typeface="Times New Roman" panose="02020603050405020304" pitchFamily="18" charset="0"/>
              </a:rPr>
              <a:t>(</a:t>
            </a:r>
            <a:r>
              <a:rPr lang="pt-BR" sz="2000" dirty="0">
                <a:latin typeface="Calibri" panose="020F0502020204030204" pitchFamily="34" charset="0"/>
                <a:ea typeface="Calibri" panose="020F0502020204030204" pitchFamily="34" charset="0"/>
                <a:cs typeface="Times New Roman" panose="02020603050405020304" pitchFamily="18" charset="0"/>
              </a:rPr>
              <a:t>Papa Paulo VI, EN, 08.12.1975, nº 45)</a:t>
            </a:r>
          </a:p>
          <a:p>
            <a:endParaRPr lang="pt-BR" sz="2000" dirty="0"/>
          </a:p>
        </p:txBody>
      </p:sp>
    </p:spTree>
    <p:extLst>
      <p:ext uri="{BB962C8B-B14F-4D97-AF65-F5344CB8AC3E}">
        <p14:creationId xmlns:p14="http://schemas.microsoft.com/office/powerpoint/2010/main" val="1321985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sz="3200" b="1" dirty="0" smtClean="0"/>
              <a:t>6. A “cultura” da comunicação</a:t>
            </a:r>
            <a:endParaRPr lang="pt-BR" sz="3200" b="1" dirty="0"/>
          </a:p>
        </p:txBody>
      </p:sp>
      <p:sp>
        <p:nvSpPr>
          <p:cNvPr id="3" name="Espaço Reservado para Conteúdo 2"/>
          <p:cNvSpPr>
            <a:spLocks noGrp="1"/>
          </p:cNvSpPr>
          <p:nvPr>
            <p:ph idx="1"/>
          </p:nvPr>
        </p:nvSpPr>
        <p:spPr/>
        <p:txBody>
          <a:bodyPr/>
          <a:lstStyle/>
          <a:p>
            <a:pPr algn="just"/>
            <a:r>
              <a:rPr lang="pt-BR" sz="2400" dirty="0" smtClean="0">
                <a:latin typeface="Calibri" panose="020F0502020204030204" pitchFamily="34" charset="0"/>
                <a:ea typeface="Calibri" panose="020F0502020204030204" pitchFamily="34" charset="0"/>
                <a:cs typeface="Times New Roman" panose="02020603050405020304" pitchFamily="18" charset="0"/>
              </a:rPr>
              <a:t>“</a:t>
            </a:r>
            <a:r>
              <a:rPr lang="pt-BR" sz="2400" dirty="0">
                <a:latin typeface="Calibri" panose="020F0502020204030204" pitchFamily="34" charset="0"/>
                <a:ea typeface="Calibri" panose="020F0502020204030204" pitchFamily="34" charset="0"/>
                <a:cs typeface="Times New Roman" panose="02020603050405020304" pitchFamily="18" charset="0"/>
              </a:rPr>
              <a:t>É necessário compreender profundamente as pessoas e a sociedade na qual </a:t>
            </a:r>
            <a:r>
              <a:rPr lang="pt-BR" sz="2400" dirty="0" smtClean="0">
                <a:latin typeface="Calibri" panose="020F0502020204030204" pitchFamily="34" charset="0"/>
                <a:ea typeface="Calibri" panose="020F0502020204030204" pitchFamily="34" charset="0"/>
                <a:cs typeface="Times New Roman" panose="02020603050405020304" pitchFamily="18" charset="0"/>
              </a:rPr>
              <a:t>vivemos.” </a:t>
            </a:r>
            <a:r>
              <a:rPr lang="pt-BR" dirty="0">
                <a:latin typeface="Calibri" panose="020F0502020204030204" pitchFamily="34" charset="0"/>
                <a:ea typeface="Calibri" panose="020F0502020204030204" pitchFamily="34" charset="0"/>
                <a:cs typeface="Times New Roman" panose="02020603050405020304" pitchFamily="18" charset="0"/>
              </a:rPr>
              <a:t>(DC, nº 11</a:t>
            </a:r>
            <a:r>
              <a:rPr lang="pt-BR" dirty="0" smtClean="0">
                <a:latin typeface="Calibri" panose="020F0502020204030204" pitchFamily="34" charset="0"/>
                <a:ea typeface="Calibri" panose="020F0502020204030204" pitchFamily="34" charset="0"/>
                <a:cs typeface="Times New Roman" panose="02020603050405020304" pitchFamily="18" charset="0"/>
              </a:rPr>
              <a:t>)</a:t>
            </a:r>
            <a:endParaRPr lang="pt-BR" dirty="0">
              <a:latin typeface="Calibri" panose="020F0502020204030204" pitchFamily="34" charset="0"/>
              <a:ea typeface="Calibri" panose="020F0502020204030204" pitchFamily="34" charset="0"/>
              <a:cs typeface="Times New Roman" panose="02020603050405020304" pitchFamily="18" charset="0"/>
            </a:endParaRPr>
          </a:p>
          <a:p>
            <a:pPr algn="just"/>
            <a:r>
              <a:rPr lang="pt-BR" sz="2400" dirty="0">
                <a:latin typeface="Calibri" panose="020F0502020204030204" pitchFamily="34" charset="0"/>
                <a:ea typeface="Calibri" panose="020F0502020204030204" pitchFamily="34" charset="0"/>
                <a:cs typeface="Times New Roman" panose="02020603050405020304" pitchFamily="18" charset="0"/>
              </a:rPr>
              <a:t>“</a:t>
            </a:r>
            <a:r>
              <a:rPr lang="pt-BR" sz="2400" b="1" dirty="0">
                <a:latin typeface="Calibri" panose="020F0502020204030204" pitchFamily="34" charset="0"/>
                <a:ea typeface="Calibri" panose="020F0502020204030204" pitchFamily="34" charset="0"/>
                <a:cs typeface="Times New Roman" panose="02020603050405020304" pitchFamily="18" charset="0"/>
              </a:rPr>
              <a:t>A ruptura entre o Evangelho e a cultura é sem dúvida o drama da nossa época</a:t>
            </a:r>
            <a:r>
              <a:rPr lang="pt-BR" sz="2400" dirty="0">
                <a:latin typeface="Calibri" panose="020F0502020204030204" pitchFamily="34" charset="0"/>
                <a:ea typeface="Calibri" panose="020F0502020204030204" pitchFamily="34" charset="0"/>
                <a:cs typeface="Times New Roman" panose="02020603050405020304" pitchFamily="18" charset="0"/>
              </a:rPr>
              <a:t>, como o foi também de outras épocas. Assim, importa envidar todos os esforços no sentido de uma generosa evangelização da cultura, ou mais exatamente das culturas.” </a:t>
            </a:r>
            <a:r>
              <a:rPr lang="pt-BR" dirty="0">
                <a:latin typeface="Calibri" panose="020F0502020204030204" pitchFamily="34" charset="0"/>
                <a:ea typeface="Calibri" panose="020F0502020204030204" pitchFamily="34" charset="0"/>
                <a:cs typeface="Times New Roman" panose="02020603050405020304" pitchFamily="18" charset="0"/>
              </a:rPr>
              <a:t>(Papa Paulo VI, </a:t>
            </a:r>
            <a:r>
              <a:rPr lang="pt-BR" dirty="0" smtClean="0">
                <a:latin typeface="Calibri" panose="020F0502020204030204" pitchFamily="34" charset="0"/>
                <a:ea typeface="Calibri" panose="020F0502020204030204" pitchFamily="34" charset="0"/>
                <a:cs typeface="Times New Roman" panose="02020603050405020304" pitchFamily="18" charset="0"/>
              </a:rPr>
              <a:t>EN nº </a:t>
            </a:r>
            <a:r>
              <a:rPr lang="pt-BR" dirty="0">
                <a:latin typeface="Calibri" panose="020F0502020204030204" pitchFamily="34" charset="0"/>
                <a:ea typeface="Calibri" panose="020F0502020204030204" pitchFamily="34" charset="0"/>
                <a:cs typeface="Times New Roman" panose="02020603050405020304" pitchFamily="18" charset="0"/>
              </a:rPr>
              <a:t>20, </a:t>
            </a:r>
            <a:r>
              <a:rPr lang="pt-BR" dirty="0" smtClean="0">
                <a:latin typeface="Calibri" panose="020F0502020204030204" pitchFamily="34" charset="0"/>
                <a:ea typeface="Calibri" panose="020F0502020204030204" pitchFamily="34" charset="0"/>
                <a:cs typeface="Times New Roman" panose="02020603050405020304" pitchFamily="18" charset="0"/>
              </a:rPr>
              <a:t>08.12.1975)</a:t>
            </a:r>
            <a:endParaRPr lang="pt-BR" dirty="0">
              <a:latin typeface="Calibri" panose="020F0502020204030204" pitchFamily="34" charset="0"/>
              <a:ea typeface="Calibri" panose="020F0502020204030204" pitchFamily="34" charset="0"/>
              <a:cs typeface="Times New Roman" panose="02020603050405020304" pitchFamily="18" charset="0"/>
            </a:endParaRPr>
          </a:p>
          <a:p>
            <a:endParaRPr lang="pt-BR" dirty="0"/>
          </a:p>
        </p:txBody>
      </p:sp>
    </p:spTree>
    <p:extLst>
      <p:ext uri="{BB962C8B-B14F-4D97-AF65-F5344CB8AC3E}">
        <p14:creationId xmlns:p14="http://schemas.microsoft.com/office/powerpoint/2010/main" val="23386409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 Sala da Diretoria">
  <a:themeElements>
    <a:clrScheme name="Íon - Sala da Diretoria">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Íon - Sala da Diretori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Íon - Sala da Diretori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310</TotalTime>
  <Words>1752</Words>
  <Application>Microsoft Office PowerPoint</Application>
  <PresentationFormat>Widescreen</PresentationFormat>
  <Paragraphs>80</Paragraphs>
  <Slides>24</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24</vt:i4>
      </vt:variant>
    </vt:vector>
  </HeadingPairs>
  <TitlesOfParts>
    <vt:vector size="30" baseType="lpstr">
      <vt:lpstr>Arial</vt:lpstr>
      <vt:lpstr>Calibri</vt:lpstr>
      <vt:lpstr>Century Gothic</vt:lpstr>
      <vt:lpstr>Times New Roman</vt:lpstr>
      <vt:lpstr>Wingdings 3</vt:lpstr>
      <vt:lpstr>Íon - Sala da Diretoria</vt:lpstr>
      <vt:lpstr>AREÓPAGOS DA MODERNIDADE: OS DESAFIOS DA EVANGELIZAÇÃO VIA MEIOS ELETRÔNICOS E DIGITAIS </vt:lpstr>
      <vt:lpstr>1. A EVANGELIZAÇÃO</vt:lpstr>
      <vt:lpstr>1. A EVANGELIZAÇÃO</vt:lpstr>
      <vt:lpstr>2. A COMUNICAÇÃO COMO “COMUNHÃO”</vt:lpstr>
      <vt:lpstr>3. A COMUNICAÇÃO COMO PROXIMIDADE E RELAÇÃO</vt:lpstr>
      <vt:lpstr>4. A COMUNHÃO NAS DIFERENÇAS</vt:lpstr>
      <vt:lpstr>5. ASSUMIR AS TECNOLOGIAS</vt:lpstr>
      <vt:lpstr>5. ASSUMIR AS TECNOLOGIAS</vt:lpstr>
      <vt:lpstr>6. A “cultura” da comunicação</vt:lpstr>
      <vt:lpstr>6. A “cultura” da comunicação</vt:lpstr>
      <vt:lpstr>6. A “cultura” da comunicação</vt:lpstr>
      <vt:lpstr>7. AS LINGUAGENS</vt:lpstr>
      <vt:lpstr>7. AS LINGUAGENS</vt:lpstr>
      <vt:lpstr>7. AS LINGUAGENS</vt:lpstr>
      <vt:lpstr>8. HABITAR O AMBIENTE DIGITAL </vt:lpstr>
      <vt:lpstr>8. HABITAR O AMBIENTE DIGITAL</vt:lpstr>
      <vt:lpstr>8. HABITAR O AMBIENTE DIGITAL</vt:lpstr>
      <vt:lpstr>9. CAMINHAR COMO IGREJA, NA CORRESPONSABILIDADE</vt:lpstr>
      <vt:lpstr>9. CAMINHAR COMO IGREJA, NA CORREPONSABILIDADE</vt:lpstr>
      <vt:lpstr>10. SUPERAR AS POLARIZAÇÕES. AGIR COMO IGREJA</vt:lpstr>
      <vt:lpstr>10. SUPERAR AS POLARIZAÇÕES. AGIR COMO IGREJA</vt:lpstr>
      <vt:lpstr>  NÃO TENHAIS MEDO (João Paulo II, Carta Apostólica Rápido Desenvolvimento, 24.01.2005, nº 14) </vt:lpstr>
      <vt:lpstr> NÃO TENHAIS MEDO (João Paulo II, Carta Apostólica Rápido Desenvolvimento, 24.01.2005, nº 14) </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Pe. Valdir</dc:creator>
  <cp:lastModifiedBy>Pe. Valdir</cp:lastModifiedBy>
  <cp:revision>19</cp:revision>
  <dcterms:created xsi:type="dcterms:W3CDTF">2024-12-03T09:58:38Z</dcterms:created>
  <dcterms:modified xsi:type="dcterms:W3CDTF">2024-12-04T11:46:50Z</dcterms:modified>
</cp:coreProperties>
</file>